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3" r:id="rId3"/>
    <p:sldId id="286" r:id="rId4"/>
    <p:sldId id="257" r:id="rId5"/>
    <p:sldId id="258" r:id="rId6"/>
    <p:sldId id="262" r:id="rId7"/>
    <p:sldId id="259" r:id="rId8"/>
    <p:sldId id="263" r:id="rId9"/>
    <p:sldId id="284" r:id="rId10"/>
    <p:sldId id="260" r:id="rId11"/>
    <p:sldId id="285" r:id="rId12"/>
    <p:sldId id="261" r:id="rId13"/>
    <p:sldId id="267" r:id="rId14"/>
    <p:sldId id="268"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6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416"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3208862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3016632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864920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3859087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2172553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147785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83583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386325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2494230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2028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D3101E-D871-4DE4-8E88-4EDE6D371B88}" type="datetimeFigureOut">
              <a:rPr lang="en-US" smtClean="0"/>
              <a:t>10/23/15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9C5F97-E797-40EB-AE85-7AB1D7859D11}" type="slidenum">
              <a:rPr lang="en-US" smtClean="0"/>
              <a:t>‹#›</a:t>
            </a:fld>
            <a:endParaRPr lang="en-US" dirty="0"/>
          </a:p>
        </p:txBody>
      </p:sp>
    </p:spTree>
    <p:extLst>
      <p:ext uri="{BB962C8B-B14F-4D97-AF65-F5344CB8AC3E}">
        <p14:creationId xmlns:p14="http://schemas.microsoft.com/office/powerpoint/2010/main" val="9801461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3101E-D871-4DE4-8E88-4EDE6D371B88}" type="datetimeFigureOut">
              <a:rPr lang="en-US" smtClean="0"/>
              <a:t>10/23/15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9C5F97-E797-40EB-AE85-7AB1D7859D11}" type="slidenum">
              <a:rPr lang="en-US" smtClean="0"/>
              <a:t>‹#›</a:t>
            </a:fld>
            <a:endParaRPr lang="en-US" dirty="0"/>
          </a:p>
        </p:txBody>
      </p:sp>
    </p:spTree>
    <p:extLst>
      <p:ext uri="{BB962C8B-B14F-4D97-AF65-F5344CB8AC3E}">
        <p14:creationId xmlns:p14="http://schemas.microsoft.com/office/powerpoint/2010/main" val="1499562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m/url?sa=i&amp;rct=j&amp;q=&amp;esrc=s&amp;frm=1&amp;source=images&amp;cd=&amp;cad=rja&amp;uact=8&amp;ved=0CAcQjRxqFQoTCI3S_6310cgCFcOVgAodAj4EFg&amp;url=http://kitchenette.jezebel.com/assorted-candies-ranked-1578879251&amp;psig=AFQjCNGDsxjtoJB6OjRpVmiuYTQraJHz2A&amp;ust=1445460292521383" TargetMode="Externa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DBQ Introduction</a:t>
            </a:r>
            <a:br>
              <a:rPr lang="en-US" dirty="0" smtClean="0"/>
            </a:br>
            <a:r>
              <a:rPr lang="en-US" dirty="0" smtClean="0"/>
              <a:t>WHAP and APUSH</a:t>
            </a:r>
            <a:endParaRPr lang="en-US" dirty="0"/>
          </a:p>
        </p:txBody>
      </p:sp>
      <p:sp>
        <p:nvSpPr>
          <p:cNvPr id="3" name="Subtitle 2"/>
          <p:cNvSpPr>
            <a:spLocks noGrp="1"/>
          </p:cNvSpPr>
          <p:nvPr>
            <p:ph type="subTitle" idx="1"/>
          </p:nvPr>
        </p:nvSpPr>
        <p:spPr/>
        <p:txBody>
          <a:bodyPr>
            <a:normAutofit/>
          </a:bodyPr>
          <a:lstStyle/>
          <a:p>
            <a:r>
              <a:rPr lang="en-US" dirty="0" smtClean="0"/>
              <a:t>Compilation of Resources</a:t>
            </a:r>
          </a:p>
          <a:p>
            <a:endParaRPr lang="en-US" dirty="0" smtClean="0"/>
          </a:p>
          <a:p>
            <a:endParaRPr lang="en-US" dirty="0"/>
          </a:p>
        </p:txBody>
      </p:sp>
    </p:spTree>
    <p:extLst>
      <p:ext uri="{BB962C8B-B14F-4D97-AF65-F5344CB8AC3E}">
        <p14:creationId xmlns:p14="http://schemas.microsoft.com/office/powerpoint/2010/main" val="178792320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to Your 3 Sets</a:t>
            </a:r>
            <a:endParaRPr lang="en-US" dirty="0"/>
          </a:p>
        </p:txBody>
      </p:sp>
      <p:sp>
        <p:nvSpPr>
          <p:cNvPr id="3" name="Content Placeholder 2"/>
          <p:cNvSpPr>
            <a:spLocks noGrp="1"/>
          </p:cNvSpPr>
          <p:nvPr>
            <p:ph idx="1"/>
          </p:nvPr>
        </p:nvSpPr>
        <p:spPr/>
        <p:txBody>
          <a:bodyPr/>
          <a:lstStyle/>
          <a:p>
            <a:pPr marL="0" indent="0">
              <a:buNone/>
            </a:pPr>
            <a:r>
              <a:rPr lang="en-US" dirty="0" smtClean="0"/>
              <a:t>Observe the three groups</a:t>
            </a:r>
          </a:p>
          <a:p>
            <a:pPr marL="0" indent="0">
              <a:buNone/>
            </a:pPr>
            <a:r>
              <a:rPr lang="en-US" dirty="0" smtClean="0"/>
              <a:t>Could you subdivide these with a smaller group?</a:t>
            </a:r>
          </a:p>
          <a:p>
            <a:pPr marL="0" indent="0">
              <a:buNone/>
            </a:pPr>
            <a:r>
              <a:rPr lang="en-US" dirty="0" smtClean="0"/>
              <a:t>Discuss with your team and explain</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297936"/>
            <a:ext cx="3048000" cy="3413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67153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
            <a:ext cx="3733800" cy="1849582"/>
          </a:xfrm>
        </p:spPr>
        <p:txBody>
          <a:bodyPr>
            <a:normAutofit/>
          </a:bodyPr>
          <a:lstStyle/>
          <a:p>
            <a:r>
              <a:rPr lang="en-US" dirty="0" smtClean="0"/>
              <a:t>What candy was missing?</a:t>
            </a:r>
            <a:endParaRPr lang="en-US" dirty="0"/>
          </a:p>
        </p:txBody>
      </p:sp>
      <p:sp>
        <p:nvSpPr>
          <p:cNvPr id="3" name="Content Placeholder 2"/>
          <p:cNvSpPr>
            <a:spLocks noGrp="1"/>
          </p:cNvSpPr>
          <p:nvPr>
            <p:ph idx="1"/>
          </p:nvPr>
        </p:nvSpPr>
        <p:spPr>
          <a:xfrm>
            <a:off x="387136" y="3352800"/>
            <a:ext cx="8299663" cy="3124200"/>
          </a:xfrm>
        </p:spPr>
        <p:txBody>
          <a:bodyPr>
            <a:normAutofit/>
          </a:bodyPr>
          <a:lstStyle/>
          <a:p>
            <a:r>
              <a:rPr lang="en-US" dirty="0" smtClean="0"/>
              <a:t>What additional piece of candy would you like to include? Why?</a:t>
            </a:r>
          </a:p>
          <a:p>
            <a:r>
              <a:rPr lang="en-US" dirty="0" smtClean="0"/>
              <a:t>Where would it fit in the above groups? </a:t>
            </a:r>
          </a:p>
          <a:p>
            <a:r>
              <a:rPr lang="en-US" dirty="0" smtClean="0"/>
              <a:t>How would having that type of candy have made a difference? </a:t>
            </a:r>
          </a:p>
          <a:p>
            <a:endParaRPr lang="en-US" dirty="0" smtClean="0"/>
          </a:p>
          <a:p>
            <a:endParaRPr lang="en-US" dirty="0" smtClean="0"/>
          </a:p>
          <a:p>
            <a:endParaRPr lang="en-US" dirty="0"/>
          </a:p>
        </p:txBody>
      </p:sp>
      <p:pic>
        <p:nvPicPr>
          <p:cNvPr id="2355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2800" y="327026"/>
            <a:ext cx="1695449" cy="1695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746300"/>
            <a:ext cx="1933575" cy="1447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772375"/>
            <a:ext cx="1905000" cy="126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34388"/>
            <a:ext cx="2214109" cy="2485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392221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Grouping with Documents</a:t>
            </a:r>
            <a:endParaRPr lang="en-US" dirty="0"/>
          </a:p>
        </p:txBody>
      </p:sp>
      <p:sp>
        <p:nvSpPr>
          <p:cNvPr id="3" name="Content Placeholder 2"/>
          <p:cNvSpPr>
            <a:spLocks noGrp="1"/>
          </p:cNvSpPr>
          <p:nvPr>
            <p:ph idx="1"/>
          </p:nvPr>
        </p:nvSpPr>
        <p:spPr/>
        <p:txBody>
          <a:bodyPr/>
          <a:lstStyle/>
          <a:p>
            <a:r>
              <a:rPr lang="en-US" dirty="0" smtClean="0"/>
              <a:t>Practice the grouping principle with documents</a:t>
            </a:r>
          </a:p>
          <a:p>
            <a:r>
              <a:rPr lang="en-US" dirty="0" smtClean="0"/>
              <a:t>First, recall SOAPSTone</a:t>
            </a:r>
            <a:endParaRPr lang="en-US" dirty="0"/>
          </a:p>
        </p:txBody>
      </p:sp>
    </p:spTree>
    <p:extLst>
      <p:ext uri="{BB962C8B-B14F-4D97-AF65-F5344CB8AC3E}">
        <p14:creationId xmlns:p14="http://schemas.microsoft.com/office/powerpoint/2010/main" val="21215527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43000" y="228600"/>
            <a:ext cx="7162800" cy="762000"/>
          </a:xfrm>
        </p:spPr>
        <p:txBody>
          <a:bodyPr/>
          <a:lstStyle/>
          <a:p>
            <a:pPr algn="ctr" eaLnBrk="1" hangingPunct="1"/>
            <a:r>
              <a:rPr lang="en-US" altLang="en-US" b="1" i="0" dirty="0" smtClean="0">
                <a:latin typeface="Bookman Old Style" pitchFamily="18" charset="0"/>
              </a:rPr>
              <a:t>Steps for the students:</a:t>
            </a:r>
            <a:endParaRPr lang="en-US" altLang="en-US" dirty="0" smtClean="0">
              <a:latin typeface="Bookman Old Style" pitchFamily="18" charset="0"/>
            </a:endParaRPr>
          </a:p>
        </p:txBody>
      </p:sp>
      <p:sp>
        <p:nvSpPr>
          <p:cNvPr id="5123" name="Rectangle 3"/>
          <p:cNvSpPr>
            <a:spLocks noGrp="1" noChangeArrowheads="1"/>
          </p:cNvSpPr>
          <p:nvPr>
            <p:ph idx="1"/>
          </p:nvPr>
        </p:nvSpPr>
        <p:spPr>
          <a:xfrm>
            <a:off x="304800" y="1676400"/>
            <a:ext cx="8534400" cy="4876800"/>
          </a:xfrm>
        </p:spPr>
        <p:txBody>
          <a:bodyPr/>
          <a:lstStyle/>
          <a:p>
            <a:pPr marL="609600" indent="-609600" eaLnBrk="1" hangingPunct="1">
              <a:buFont typeface="Times" pitchFamily="18" charset="0"/>
              <a:buAutoNum type="arabicPeriod"/>
            </a:pPr>
            <a:r>
              <a:rPr lang="en-US" altLang="en-US" sz="4000" dirty="0" smtClean="0">
                <a:latin typeface="Bookman Old Style" pitchFamily="18" charset="0"/>
              </a:rPr>
              <a:t>Read the documents very carefully. </a:t>
            </a:r>
          </a:p>
          <a:p>
            <a:pPr marL="609600" indent="-609600" eaLnBrk="1" hangingPunct="1">
              <a:buFont typeface="Times" pitchFamily="18" charset="0"/>
              <a:buAutoNum type="arabicPeriod"/>
            </a:pPr>
            <a:r>
              <a:rPr lang="en-US" altLang="en-US" sz="4000" dirty="0" smtClean="0">
                <a:solidFill>
                  <a:srgbClr val="000000"/>
                </a:solidFill>
                <a:latin typeface="Bookman Old Style" pitchFamily="18" charset="0"/>
              </a:rPr>
              <a:t>Answer the question:  </a:t>
            </a:r>
            <a:r>
              <a:rPr lang="en-US" altLang="en-US" sz="4000" i="1" dirty="0" smtClean="0">
                <a:solidFill>
                  <a:srgbClr val="000000"/>
                </a:solidFill>
                <a:latin typeface="Bookman Old Style" pitchFamily="18" charset="0"/>
              </a:rPr>
              <a:t>Why was THIS person producing THIS piece of information at THIS time or in this manner?</a:t>
            </a:r>
            <a:r>
              <a:rPr lang="en-US" altLang="en-US" sz="4000" dirty="0" smtClean="0">
                <a:solidFill>
                  <a:srgbClr val="000000"/>
                </a:solidFill>
                <a:latin typeface="Bookman Old Style" pitchFamily="18" charset="0"/>
              </a:rPr>
              <a:t> </a:t>
            </a:r>
          </a:p>
          <a:p>
            <a:pPr marL="609600" indent="-609600" eaLnBrk="1" hangingPunct="1">
              <a:buFont typeface="Times" pitchFamily="18" charset="0"/>
              <a:buAutoNum type="arabicPeriod"/>
            </a:pPr>
            <a:r>
              <a:rPr lang="en-US" altLang="en-US" sz="4000" dirty="0" smtClean="0">
                <a:latin typeface="Bookman Old Style" pitchFamily="18" charset="0"/>
              </a:rPr>
              <a:t>Or use SOAPSTONE.</a:t>
            </a:r>
            <a:endParaRPr lang="en-US" altLang="en-US" dirty="0" smtClean="0">
              <a:latin typeface="Bookman Old Style" pitchFamily="18" charset="0"/>
            </a:endParaRPr>
          </a:p>
        </p:txBody>
      </p:sp>
    </p:spTree>
    <p:extLst>
      <p:ext uri="{BB962C8B-B14F-4D97-AF65-F5344CB8AC3E}">
        <p14:creationId xmlns:p14="http://schemas.microsoft.com/office/powerpoint/2010/main" val="32049989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762000"/>
            <a:ext cx="9144000" cy="609600"/>
          </a:xfrm>
        </p:spPr>
        <p:txBody>
          <a:bodyPr>
            <a:normAutofit fontScale="90000"/>
          </a:bodyPr>
          <a:lstStyle/>
          <a:p>
            <a:pPr algn="ctr" eaLnBrk="1" hangingPunct="1"/>
            <a:r>
              <a:rPr lang="en-US" altLang="en-US" sz="4000" b="1" i="0" dirty="0" smtClean="0">
                <a:latin typeface="Bookman Old Style" pitchFamily="18" charset="0"/>
              </a:rPr>
              <a:t>S - Who is the Speaker/Source?</a:t>
            </a:r>
            <a:endParaRPr lang="en-US" altLang="en-US" b="1" dirty="0" smtClean="0">
              <a:latin typeface="Bookman Old Style" pitchFamily="18" charset="0"/>
            </a:endParaRPr>
          </a:p>
        </p:txBody>
      </p:sp>
      <p:sp>
        <p:nvSpPr>
          <p:cNvPr id="6147" name="Rectangle 3"/>
          <p:cNvSpPr>
            <a:spLocks noGrp="1" noChangeArrowheads="1"/>
          </p:cNvSpPr>
          <p:nvPr>
            <p:ph idx="1"/>
          </p:nvPr>
        </p:nvSpPr>
        <p:spPr>
          <a:xfrm>
            <a:off x="304800" y="1676400"/>
            <a:ext cx="8610600" cy="4876800"/>
          </a:xfrm>
        </p:spPr>
        <p:txBody>
          <a:bodyPr>
            <a:normAutofit lnSpcReduction="10000"/>
          </a:bodyPr>
          <a:lstStyle/>
          <a:p>
            <a:pPr marL="228600" lvl="2" indent="0" eaLnBrk="1" hangingPunct="1">
              <a:lnSpc>
                <a:spcPct val="90000"/>
              </a:lnSpc>
              <a:buSzPct val="25000"/>
              <a:buFont typeface="Times" pitchFamily="18" charset="0"/>
              <a:buChar char="•"/>
            </a:pPr>
            <a:r>
              <a:rPr lang="en-US" altLang="en-US" dirty="0" smtClean="0">
                <a:latin typeface="Bookman Old Style" pitchFamily="18" charset="0"/>
              </a:rPr>
              <a:t>H – Home - country of origin, national or ethnic identity</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O – Occupation or profession </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G – Gender</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W – Worldview – values as reflecting religious, 	philosophical, or other cultural ideals </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A – Age</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R – Real Knowledge – that is what are the limitations 	of the speaker – what could they know or not 	know</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T – Theoretical Ideals - political, economic, or other 	social / intellectual values </a:t>
            </a:r>
          </a:p>
          <a:p>
            <a:pPr marL="228600" lvl="2" indent="0" eaLnBrk="1" hangingPunct="1">
              <a:lnSpc>
                <a:spcPct val="90000"/>
              </a:lnSpc>
              <a:buSzPct val="25000"/>
              <a:buFont typeface="Times" pitchFamily="18" charset="0"/>
              <a:buChar char="•"/>
            </a:pPr>
            <a:r>
              <a:rPr lang="en-US" altLang="en-US" dirty="0" smtClean="0">
                <a:latin typeface="Bookman Old Style" pitchFamily="18" charset="0"/>
              </a:rPr>
              <a:t>S – Social Status, including class, caste, wealth and 	education</a:t>
            </a:r>
            <a:endParaRPr lang="en-US" altLang="en-US" sz="2000" dirty="0" smtClean="0"/>
          </a:p>
        </p:txBody>
      </p:sp>
    </p:spTree>
    <p:extLst>
      <p:ext uri="{BB962C8B-B14F-4D97-AF65-F5344CB8AC3E}">
        <p14:creationId xmlns:p14="http://schemas.microsoft.com/office/powerpoint/2010/main" val="12066807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6147">
                                            <p:txEl>
                                              <p:pRg st="6" end="6"/>
                                            </p:txEl>
                                          </p:spTgt>
                                        </p:tgtEl>
                                        <p:attrNameLst>
                                          <p:attrName>style.visibility</p:attrName>
                                        </p:attrNameLst>
                                      </p:cBhvr>
                                      <p:to>
                                        <p:strVal val="visible"/>
                                      </p:to>
                                    </p:set>
                                    <p:anim calcmode="lin" valueType="num">
                                      <p:cBhvr additive="base">
                                        <p:cTn id="43"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2" fill="hold" grpId="0" nodeType="clickEffect">
                                  <p:stCondLst>
                                    <p:cond delay="0"/>
                                  </p:stCondLst>
                                  <p:childTnLst>
                                    <p:set>
                                      <p:cBhvr>
                                        <p:cTn id="48" dur="1" fill="hold">
                                          <p:stCondLst>
                                            <p:cond delay="0"/>
                                          </p:stCondLst>
                                        </p:cTn>
                                        <p:tgtEl>
                                          <p:spTgt spid="6147">
                                            <p:txEl>
                                              <p:pRg st="7" end="7"/>
                                            </p:txEl>
                                          </p:spTgt>
                                        </p:tgtEl>
                                        <p:attrNameLst>
                                          <p:attrName>style.visibility</p:attrName>
                                        </p:attrNameLst>
                                      </p:cBhvr>
                                      <p:to>
                                        <p:strVal val="visible"/>
                                      </p:to>
                                    </p:set>
                                    <p:anim calcmode="lin" valueType="num">
                                      <p:cBhvr additive="base">
                                        <p:cTn id="49" dur="500" fill="hold"/>
                                        <p:tgtEl>
                                          <p:spTgt spid="614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14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914400"/>
            <a:ext cx="7772400" cy="762000"/>
          </a:xfrm>
        </p:spPr>
        <p:txBody>
          <a:bodyPr>
            <a:normAutofit fontScale="90000"/>
          </a:bodyPr>
          <a:lstStyle/>
          <a:p>
            <a:pPr algn="ctr" eaLnBrk="1" hangingPunct="1"/>
            <a:r>
              <a:rPr lang="en-US" altLang="en-US" sz="5400" b="1" i="0" dirty="0" smtClean="0"/>
              <a:t>O - A - P - S</a:t>
            </a:r>
            <a:endParaRPr lang="en-US" altLang="en-US" dirty="0" smtClean="0"/>
          </a:p>
        </p:txBody>
      </p:sp>
      <p:sp>
        <p:nvSpPr>
          <p:cNvPr id="7171" name="Rectangle 3"/>
          <p:cNvSpPr>
            <a:spLocks noGrp="1" noChangeArrowheads="1"/>
          </p:cNvSpPr>
          <p:nvPr>
            <p:ph idx="1"/>
          </p:nvPr>
        </p:nvSpPr>
        <p:spPr>
          <a:xfrm>
            <a:off x="228600" y="1752600"/>
            <a:ext cx="8686800" cy="4724400"/>
          </a:xfrm>
        </p:spPr>
        <p:txBody>
          <a:bodyPr>
            <a:normAutofit lnSpcReduction="10000"/>
          </a:bodyPr>
          <a:lstStyle/>
          <a:p>
            <a:pPr marL="228600" lvl="2" indent="0" eaLnBrk="1" hangingPunct="1">
              <a:lnSpc>
                <a:spcPct val="90000"/>
              </a:lnSpc>
              <a:buFontTx/>
              <a:buNone/>
            </a:pPr>
            <a:r>
              <a:rPr lang="en-US" altLang="en-US" sz="4000" b="1" dirty="0" smtClean="0">
                <a:latin typeface="Bookman Old Style" pitchFamily="18" charset="0"/>
              </a:rPr>
              <a:t>O - What is the Occasion?</a:t>
            </a:r>
            <a:r>
              <a:rPr lang="en-US" altLang="en-US" sz="4000" dirty="0" smtClean="0">
                <a:latin typeface="Bookman Old Style" pitchFamily="18" charset="0"/>
              </a:rPr>
              <a:t> </a:t>
            </a:r>
          </a:p>
          <a:p>
            <a:pPr marL="228600" lvl="2" indent="0" eaLnBrk="1" hangingPunct="1">
              <a:lnSpc>
                <a:spcPct val="90000"/>
              </a:lnSpc>
              <a:buFontTx/>
              <a:buNone/>
            </a:pPr>
            <a:r>
              <a:rPr lang="en-US" altLang="en-US" sz="4000" b="1" dirty="0" smtClean="0">
                <a:latin typeface="Bookman Old Style" pitchFamily="18" charset="0"/>
              </a:rPr>
              <a:t>A - What is the Intended 	Audience?</a:t>
            </a:r>
            <a:r>
              <a:rPr lang="en-US" altLang="en-US" sz="4000" dirty="0" smtClean="0">
                <a:latin typeface="Bookman Old Style" pitchFamily="18" charset="0"/>
              </a:rPr>
              <a:t> </a:t>
            </a:r>
          </a:p>
          <a:p>
            <a:pPr marL="228600" lvl="2" indent="0" eaLnBrk="1" hangingPunct="1">
              <a:lnSpc>
                <a:spcPct val="90000"/>
              </a:lnSpc>
              <a:buFontTx/>
              <a:buNone/>
            </a:pPr>
            <a:r>
              <a:rPr lang="en-US" altLang="en-US" sz="4000" b="1" dirty="0" smtClean="0">
                <a:latin typeface="Bookman Old Style" pitchFamily="18" charset="0"/>
              </a:rPr>
              <a:t>P - What is the Purpose?</a:t>
            </a:r>
            <a:r>
              <a:rPr lang="en-US" altLang="en-US" sz="4000" dirty="0" smtClean="0">
                <a:latin typeface="Bookman Old Style" pitchFamily="18" charset="0"/>
              </a:rPr>
              <a:t> </a:t>
            </a:r>
          </a:p>
          <a:p>
            <a:pPr marL="228600" lvl="2" indent="0" eaLnBrk="1" hangingPunct="1">
              <a:lnSpc>
                <a:spcPct val="90000"/>
              </a:lnSpc>
              <a:buFontTx/>
              <a:buNone/>
            </a:pPr>
            <a:r>
              <a:rPr lang="en-US" altLang="en-US" sz="4000" b="1" dirty="0" smtClean="0">
                <a:latin typeface="Bookman Old Style" pitchFamily="18" charset="0"/>
              </a:rPr>
              <a:t>S - What is the Subject?</a:t>
            </a:r>
            <a:r>
              <a:rPr lang="en-US" altLang="en-US" sz="4000" dirty="0" smtClean="0">
                <a:latin typeface="Bookman Old Style" pitchFamily="18" charset="0"/>
              </a:rPr>
              <a:t> </a:t>
            </a:r>
          </a:p>
          <a:p>
            <a:pPr marL="228600" lvl="2" indent="0" eaLnBrk="1" hangingPunct="1">
              <a:lnSpc>
                <a:spcPct val="90000"/>
              </a:lnSpc>
              <a:buFontTx/>
              <a:buNone/>
            </a:pPr>
            <a:r>
              <a:rPr lang="en-US" altLang="en-US" sz="4000" dirty="0">
                <a:latin typeface="Bookman Old Style" pitchFamily="18" charset="0"/>
              </a:rPr>
              <a:t>	</a:t>
            </a:r>
            <a:r>
              <a:rPr lang="en-US" altLang="en-US" sz="4000" dirty="0" smtClean="0">
                <a:latin typeface="Bookman Old Style" pitchFamily="18" charset="0"/>
              </a:rPr>
              <a:t>– NOT for POV itself, but to 	support POV claims or to help 	answer the question.</a:t>
            </a:r>
            <a:endParaRPr lang="en-US" altLang="en-US" sz="2000" dirty="0" smtClean="0">
              <a:latin typeface="Bookman Old Style" pitchFamily="18" charset="0"/>
            </a:endParaRPr>
          </a:p>
        </p:txBody>
      </p:sp>
    </p:spTree>
    <p:extLst>
      <p:ext uri="{BB962C8B-B14F-4D97-AF65-F5344CB8AC3E}">
        <p14:creationId xmlns:p14="http://schemas.microsoft.com/office/powerpoint/2010/main" val="18823854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bldLvl="5"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95400" y="533400"/>
            <a:ext cx="7543800" cy="838200"/>
          </a:xfrm>
        </p:spPr>
        <p:txBody>
          <a:bodyPr>
            <a:normAutofit fontScale="90000"/>
          </a:bodyPr>
          <a:lstStyle/>
          <a:p>
            <a:pPr eaLnBrk="1" hangingPunct="1"/>
            <a:r>
              <a:rPr lang="en-US" altLang="en-US" b="1" i="0" dirty="0" smtClean="0">
                <a:solidFill>
                  <a:schemeClr val="tx1"/>
                </a:solidFill>
                <a:latin typeface="Bookman Old Style" pitchFamily="18" charset="0"/>
              </a:rPr>
              <a:t>TONE – What is the tone of the document?</a:t>
            </a:r>
            <a:endParaRPr lang="en-US" altLang="en-US" b="1" dirty="0" smtClean="0">
              <a:solidFill>
                <a:schemeClr val="tx1"/>
              </a:solidFill>
              <a:latin typeface="Bookman Old Style" pitchFamily="18" charset="0"/>
            </a:endParaRPr>
          </a:p>
        </p:txBody>
      </p:sp>
      <p:sp>
        <p:nvSpPr>
          <p:cNvPr id="8195" name="Rectangle 3"/>
          <p:cNvSpPr>
            <a:spLocks noGrp="1" noChangeArrowheads="1"/>
          </p:cNvSpPr>
          <p:nvPr>
            <p:ph idx="1"/>
          </p:nvPr>
        </p:nvSpPr>
        <p:spPr>
          <a:xfrm>
            <a:off x="304800" y="1600200"/>
            <a:ext cx="8610600" cy="4953000"/>
          </a:xfrm>
        </p:spPr>
        <p:txBody>
          <a:bodyPr/>
          <a:lstStyle/>
          <a:p>
            <a:pPr marL="228600" lvl="2" indent="0" eaLnBrk="1" hangingPunct="1">
              <a:lnSpc>
                <a:spcPct val="90000"/>
              </a:lnSpc>
              <a:buFontTx/>
              <a:buNone/>
            </a:pPr>
            <a:r>
              <a:rPr lang="en-US" altLang="en-US" sz="2000" dirty="0" smtClean="0">
                <a:solidFill>
                  <a:srgbClr val="000000"/>
                </a:solidFill>
                <a:latin typeface="Bookman Old Style" pitchFamily="18" charset="0"/>
              </a:rPr>
              <a:t>Consider the SHOCK AND AWE approach</a:t>
            </a:r>
            <a:r>
              <a:rPr lang="en-US" altLang="en-US" sz="2000" dirty="0" smtClean="0">
                <a:latin typeface="Bookman Old Style" pitchFamily="18" charset="0"/>
              </a:rPr>
              <a:t>.  Is the speaker or message:</a:t>
            </a:r>
          </a:p>
          <a:p>
            <a:pPr marL="342900" lvl="3" indent="0" eaLnBrk="1" hangingPunct="1">
              <a:lnSpc>
                <a:spcPct val="90000"/>
              </a:lnSpc>
              <a:buFontTx/>
              <a:buNone/>
            </a:pPr>
            <a:r>
              <a:rPr lang="en-US" altLang="en-US" dirty="0" smtClean="0">
                <a:latin typeface="Bookman Old Style" pitchFamily="18" charset="0"/>
              </a:rPr>
              <a:t>S – Sad or wistful?		</a:t>
            </a:r>
          </a:p>
          <a:p>
            <a:pPr marL="342900" lvl="3" indent="0" eaLnBrk="1" hangingPunct="1">
              <a:lnSpc>
                <a:spcPct val="90000"/>
              </a:lnSpc>
              <a:buFontTx/>
              <a:buNone/>
            </a:pPr>
            <a:r>
              <a:rPr lang="en-US" altLang="en-US" dirty="0" smtClean="0">
                <a:latin typeface="Bookman Old Style" pitchFamily="18" charset="0"/>
              </a:rPr>
              <a:t>H – Haughty or condescending or insensitive?		</a:t>
            </a:r>
          </a:p>
          <a:p>
            <a:pPr marL="342900" lvl="3" indent="0" eaLnBrk="1" hangingPunct="1">
              <a:lnSpc>
                <a:spcPct val="90000"/>
              </a:lnSpc>
              <a:buFontTx/>
              <a:buNone/>
            </a:pPr>
            <a:r>
              <a:rPr lang="en-US" altLang="en-US" dirty="0" smtClean="0">
                <a:latin typeface="Bookman Old Style" pitchFamily="18" charset="0"/>
              </a:rPr>
              <a:t>O – Obsessed or fanatical or just committed?			</a:t>
            </a:r>
          </a:p>
          <a:p>
            <a:pPr marL="342900" lvl="3" indent="0" eaLnBrk="1" hangingPunct="1">
              <a:lnSpc>
                <a:spcPct val="90000"/>
              </a:lnSpc>
              <a:buFontTx/>
              <a:buNone/>
            </a:pPr>
            <a:r>
              <a:rPr lang="en-US" altLang="en-US" dirty="0" smtClean="0">
                <a:latin typeface="Bookman Old Style" pitchFamily="18" charset="0"/>
              </a:rPr>
              <a:t>C – Cruel or antagonistic or ruthless?				</a:t>
            </a:r>
          </a:p>
          <a:p>
            <a:pPr marL="342900" lvl="3" indent="0" eaLnBrk="1" hangingPunct="1">
              <a:lnSpc>
                <a:spcPct val="90000"/>
              </a:lnSpc>
              <a:buFontTx/>
              <a:buNone/>
            </a:pPr>
            <a:r>
              <a:rPr lang="en-US" altLang="en-US" dirty="0" smtClean="0">
                <a:latin typeface="Bookman Old Style" pitchFamily="18" charset="0"/>
              </a:rPr>
              <a:t>K – Knowledgeable or arrogant or uncertain?							</a:t>
            </a:r>
          </a:p>
          <a:p>
            <a:pPr marL="342900" lvl="3" indent="0" eaLnBrk="1" hangingPunct="1">
              <a:lnSpc>
                <a:spcPct val="90000"/>
              </a:lnSpc>
              <a:buFontTx/>
              <a:buNone/>
            </a:pPr>
            <a:r>
              <a:rPr lang="en-US" altLang="en-US" dirty="0" smtClean="0">
                <a:latin typeface="Bookman Old Style" pitchFamily="18" charset="0"/>
              </a:rPr>
              <a:t>A  – Amused or tolerant or unsympathetic?</a:t>
            </a:r>
          </a:p>
          <a:p>
            <a:pPr marL="342900" lvl="3" indent="0" eaLnBrk="1" hangingPunct="1">
              <a:lnSpc>
                <a:spcPct val="90000"/>
              </a:lnSpc>
              <a:buFontTx/>
              <a:buNone/>
            </a:pPr>
            <a:r>
              <a:rPr lang="en-US" altLang="en-US" dirty="0" smtClean="0">
                <a:latin typeface="Bookman Old Style" pitchFamily="18" charset="0"/>
              </a:rPr>
              <a:t>N – Negative or defensive or judgmental?</a:t>
            </a:r>
          </a:p>
          <a:p>
            <a:pPr marL="342900" lvl="3" indent="0" eaLnBrk="1" hangingPunct="1">
              <a:lnSpc>
                <a:spcPct val="90000"/>
              </a:lnSpc>
              <a:buFontTx/>
              <a:buNone/>
            </a:pPr>
            <a:r>
              <a:rPr lang="en-US" altLang="en-US" dirty="0" smtClean="0">
                <a:latin typeface="Bookman Old Style" pitchFamily="18" charset="0"/>
              </a:rPr>
              <a:t>D – Deferential or respectful?</a:t>
            </a:r>
          </a:p>
          <a:p>
            <a:pPr marL="342900" lvl="3" indent="0" eaLnBrk="1" hangingPunct="1">
              <a:lnSpc>
                <a:spcPct val="90000"/>
              </a:lnSpc>
            </a:pPr>
            <a:endParaRPr lang="en-US" altLang="en-US" dirty="0" smtClean="0">
              <a:latin typeface="Bookman Old Style" pitchFamily="18" charset="0"/>
            </a:endParaRPr>
          </a:p>
          <a:p>
            <a:pPr marL="342900" lvl="3" indent="0" eaLnBrk="1" hangingPunct="1">
              <a:lnSpc>
                <a:spcPct val="90000"/>
              </a:lnSpc>
              <a:buFontTx/>
              <a:buNone/>
            </a:pPr>
            <a:r>
              <a:rPr lang="en-US" altLang="en-US" dirty="0" smtClean="0">
                <a:latin typeface="Bookman Old Style" pitchFamily="18" charset="0"/>
              </a:rPr>
              <a:t>A – Annoyed or outraged or disgusted?</a:t>
            </a:r>
          </a:p>
          <a:p>
            <a:pPr marL="342900" lvl="3" indent="0" eaLnBrk="1" hangingPunct="1">
              <a:lnSpc>
                <a:spcPct val="90000"/>
              </a:lnSpc>
              <a:buFontTx/>
              <a:buNone/>
            </a:pPr>
            <a:r>
              <a:rPr lang="en-US" altLang="en-US" dirty="0" smtClean="0">
                <a:latin typeface="Bookman Old Style" pitchFamily="18" charset="0"/>
              </a:rPr>
              <a:t>W – Worried or panic stricken?</a:t>
            </a:r>
          </a:p>
          <a:p>
            <a:pPr marL="342900" lvl="3" indent="0" eaLnBrk="1" hangingPunct="1">
              <a:lnSpc>
                <a:spcPct val="90000"/>
              </a:lnSpc>
              <a:buFontTx/>
              <a:buNone/>
            </a:pPr>
            <a:r>
              <a:rPr lang="en-US" altLang="en-US" dirty="0" smtClean="0">
                <a:latin typeface="Bookman Old Style" pitchFamily="18" charset="0"/>
              </a:rPr>
              <a:t>E – Excited or guilty or ashamed?</a:t>
            </a:r>
            <a:endParaRPr lang="en-US" altLang="en-US" dirty="0" smtClean="0"/>
          </a:p>
        </p:txBody>
      </p:sp>
    </p:spTree>
    <p:extLst>
      <p:ext uri="{BB962C8B-B14F-4D97-AF65-F5344CB8AC3E}">
        <p14:creationId xmlns:p14="http://schemas.microsoft.com/office/powerpoint/2010/main" val="37392312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 calcmode="lin" valueType="num">
                                      <p:cBhvr additive="base">
                                        <p:cTn id="37"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8195">
                                            <p:txEl>
                                              <p:pRg st="6" end="6"/>
                                            </p:txEl>
                                          </p:spTgt>
                                        </p:tgtEl>
                                        <p:attrNameLst>
                                          <p:attrName>style.visibility</p:attrName>
                                        </p:attrNameLst>
                                      </p:cBhvr>
                                      <p:to>
                                        <p:strVal val="visible"/>
                                      </p:to>
                                    </p:set>
                                    <p:anim calcmode="lin" valueType="num">
                                      <p:cBhvr additive="base">
                                        <p:cTn id="43" dur="500" fill="hold"/>
                                        <p:tgtEl>
                                          <p:spTgt spid="819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19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2" fill="hold" grpId="0" nodeType="clickEffect">
                                  <p:stCondLst>
                                    <p:cond delay="0"/>
                                  </p:stCondLst>
                                  <p:childTnLst>
                                    <p:set>
                                      <p:cBhvr>
                                        <p:cTn id="48" dur="1" fill="hold">
                                          <p:stCondLst>
                                            <p:cond delay="0"/>
                                          </p:stCondLst>
                                        </p:cTn>
                                        <p:tgtEl>
                                          <p:spTgt spid="8195">
                                            <p:txEl>
                                              <p:pRg st="7" end="7"/>
                                            </p:txEl>
                                          </p:spTgt>
                                        </p:tgtEl>
                                        <p:attrNameLst>
                                          <p:attrName>style.visibility</p:attrName>
                                        </p:attrNameLst>
                                      </p:cBhvr>
                                      <p:to>
                                        <p:strVal val="visible"/>
                                      </p:to>
                                    </p:set>
                                    <p:anim calcmode="lin" valueType="num">
                                      <p:cBhvr additive="base">
                                        <p:cTn id="49" dur="500" fill="hold"/>
                                        <p:tgtEl>
                                          <p:spTgt spid="819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819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2" fill="hold" grpId="0" nodeType="clickEffect">
                                  <p:stCondLst>
                                    <p:cond delay="0"/>
                                  </p:stCondLst>
                                  <p:childTnLst>
                                    <p:set>
                                      <p:cBhvr>
                                        <p:cTn id="54" dur="1" fill="hold">
                                          <p:stCondLst>
                                            <p:cond delay="0"/>
                                          </p:stCondLst>
                                        </p:cTn>
                                        <p:tgtEl>
                                          <p:spTgt spid="8195">
                                            <p:txEl>
                                              <p:pRg st="8" end="8"/>
                                            </p:txEl>
                                          </p:spTgt>
                                        </p:tgtEl>
                                        <p:attrNameLst>
                                          <p:attrName>style.visibility</p:attrName>
                                        </p:attrNameLst>
                                      </p:cBhvr>
                                      <p:to>
                                        <p:strVal val="visible"/>
                                      </p:to>
                                    </p:set>
                                    <p:anim calcmode="lin" valueType="num">
                                      <p:cBhvr additive="base">
                                        <p:cTn id="55" dur="500" fill="hold"/>
                                        <p:tgtEl>
                                          <p:spTgt spid="819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819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2" fill="hold" grpId="0" nodeType="clickEffect">
                                  <p:stCondLst>
                                    <p:cond delay="0"/>
                                  </p:stCondLst>
                                  <p:childTnLst>
                                    <p:set>
                                      <p:cBhvr>
                                        <p:cTn id="60" dur="1" fill="hold">
                                          <p:stCondLst>
                                            <p:cond delay="0"/>
                                          </p:stCondLst>
                                        </p:cTn>
                                        <p:tgtEl>
                                          <p:spTgt spid="8195">
                                            <p:txEl>
                                              <p:pRg st="10" end="10"/>
                                            </p:txEl>
                                          </p:spTgt>
                                        </p:tgtEl>
                                        <p:attrNameLst>
                                          <p:attrName>style.visibility</p:attrName>
                                        </p:attrNameLst>
                                      </p:cBhvr>
                                      <p:to>
                                        <p:strVal val="visible"/>
                                      </p:to>
                                    </p:set>
                                    <p:anim calcmode="lin" valueType="num">
                                      <p:cBhvr additive="base">
                                        <p:cTn id="61" dur="500" fill="hold"/>
                                        <p:tgtEl>
                                          <p:spTgt spid="8195">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819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12" fill="hold" grpId="0" nodeType="clickEffect">
                                  <p:stCondLst>
                                    <p:cond delay="0"/>
                                  </p:stCondLst>
                                  <p:childTnLst>
                                    <p:set>
                                      <p:cBhvr>
                                        <p:cTn id="66" dur="1" fill="hold">
                                          <p:stCondLst>
                                            <p:cond delay="0"/>
                                          </p:stCondLst>
                                        </p:cTn>
                                        <p:tgtEl>
                                          <p:spTgt spid="8195">
                                            <p:txEl>
                                              <p:pRg st="11" end="11"/>
                                            </p:txEl>
                                          </p:spTgt>
                                        </p:tgtEl>
                                        <p:attrNameLst>
                                          <p:attrName>style.visibility</p:attrName>
                                        </p:attrNameLst>
                                      </p:cBhvr>
                                      <p:to>
                                        <p:strVal val="visible"/>
                                      </p:to>
                                    </p:set>
                                    <p:anim calcmode="lin" valueType="num">
                                      <p:cBhvr additive="base">
                                        <p:cTn id="67" dur="500" fill="hold"/>
                                        <p:tgtEl>
                                          <p:spTgt spid="8195">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819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12" fill="hold" grpId="0" nodeType="clickEffect">
                                  <p:stCondLst>
                                    <p:cond delay="0"/>
                                  </p:stCondLst>
                                  <p:childTnLst>
                                    <p:set>
                                      <p:cBhvr>
                                        <p:cTn id="72" dur="1" fill="hold">
                                          <p:stCondLst>
                                            <p:cond delay="0"/>
                                          </p:stCondLst>
                                        </p:cTn>
                                        <p:tgtEl>
                                          <p:spTgt spid="8195">
                                            <p:txEl>
                                              <p:pRg st="12" end="12"/>
                                            </p:txEl>
                                          </p:spTgt>
                                        </p:tgtEl>
                                        <p:attrNameLst>
                                          <p:attrName>style.visibility</p:attrName>
                                        </p:attrNameLst>
                                      </p:cBhvr>
                                      <p:to>
                                        <p:strVal val="visible"/>
                                      </p:to>
                                    </p:set>
                                    <p:anim calcmode="lin" valueType="num">
                                      <p:cBhvr additive="base">
                                        <p:cTn id="73" dur="500" fill="hold"/>
                                        <p:tgtEl>
                                          <p:spTgt spid="8195">
                                            <p:txEl>
                                              <p:pRg st="12" end="1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819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bldLvl="5"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930274"/>
            <a:ext cx="9144000" cy="1508125"/>
          </a:xfrm>
        </p:spPr>
        <p:txBody>
          <a:bodyPr>
            <a:normAutofit fontScale="90000"/>
          </a:bodyPr>
          <a:lstStyle/>
          <a:p>
            <a:pPr algn="ctr" eaLnBrk="1" hangingPunct="1"/>
            <a:r>
              <a:rPr lang="en-US" altLang="en-US" sz="5400" b="1" i="0" dirty="0" smtClean="0">
                <a:latin typeface="Book Antiqua" pitchFamily="18" charset="0"/>
              </a:rPr>
              <a:t>PEP RALLIES DBQ (w/ thanks to Helen Delahunty)</a:t>
            </a:r>
            <a:endParaRPr lang="en-US" altLang="en-US" dirty="0" smtClean="0">
              <a:latin typeface="Book Antiqua" pitchFamily="18" charset="0"/>
            </a:endParaRPr>
          </a:p>
        </p:txBody>
      </p:sp>
      <p:sp>
        <p:nvSpPr>
          <p:cNvPr id="23555" name="Rectangle 3"/>
          <p:cNvSpPr>
            <a:spLocks noGrp="1" noChangeArrowheads="1"/>
          </p:cNvSpPr>
          <p:nvPr>
            <p:ph idx="1"/>
          </p:nvPr>
        </p:nvSpPr>
        <p:spPr>
          <a:xfrm>
            <a:off x="304800" y="2514600"/>
            <a:ext cx="8534400" cy="4114800"/>
          </a:xfrm>
        </p:spPr>
        <p:txBody>
          <a:bodyPr/>
          <a:lstStyle/>
          <a:p>
            <a:pPr marL="0" indent="0" eaLnBrk="1" hangingPunct="1">
              <a:lnSpc>
                <a:spcPct val="90000"/>
              </a:lnSpc>
              <a:buFontTx/>
              <a:buNone/>
            </a:pPr>
            <a:r>
              <a:rPr lang="en-US" altLang="en-US" sz="5400" dirty="0" smtClean="0">
                <a:latin typeface="Book Antiqua" pitchFamily="18" charset="0"/>
              </a:rPr>
              <a:t>Question:  Analyze the differing attitudes held by members of the Yorktown High School Community towards pep rallies.</a:t>
            </a:r>
            <a:endParaRPr lang="en-US" altLang="en-US" dirty="0" smtClean="0">
              <a:latin typeface="Book Antiqua" pitchFamily="18" charset="0"/>
            </a:endParaRPr>
          </a:p>
        </p:txBody>
      </p:sp>
    </p:spTree>
    <p:extLst>
      <p:ext uri="{BB962C8B-B14F-4D97-AF65-F5344CB8AC3E}">
        <p14:creationId xmlns:p14="http://schemas.microsoft.com/office/powerpoint/2010/main" val="1256387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685800"/>
            <a:ext cx="8669338" cy="746125"/>
          </a:xfrm>
        </p:spPr>
        <p:txBody>
          <a:bodyPr>
            <a:normAutofit fontScale="90000"/>
          </a:bodyPr>
          <a:lstStyle/>
          <a:p>
            <a:pPr algn="ctr" eaLnBrk="1" hangingPunct="1"/>
            <a:r>
              <a:rPr lang="en-US" altLang="en-US" b="1" i="0" dirty="0" smtClean="0">
                <a:latin typeface="Book Antiqua" pitchFamily="18" charset="0"/>
              </a:rPr>
              <a:t>Document 1</a:t>
            </a:r>
            <a:endParaRPr lang="en-US" altLang="en-US" b="1" dirty="0" smtClean="0">
              <a:latin typeface="Book Antiqua" pitchFamily="18" charset="0"/>
            </a:endParaRPr>
          </a:p>
        </p:txBody>
      </p:sp>
      <p:sp>
        <p:nvSpPr>
          <p:cNvPr id="24579" name="Rectangle 3"/>
          <p:cNvSpPr>
            <a:spLocks noGrp="1" noChangeArrowheads="1"/>
          </p:cNvSpPr>
          <p:nvPr>
            <p:ph idx="1"/>
          </p:nvPr>
        </p:nvSpPr>
        <p:spPr>
          <a:xfrm>
            <a:off x="228600" y="1524000"/>
            <a:ext cx="8686800" cy="5105400"/>
          </a:xfrm>
        </p:spPr>
        <p:txBody>
          <a:bodyPr/>
          <a:lstStyle/>
          <a:p>
            <a:pPr marL="0" indent="0" eaLnBrk="1" hangingPunct="1">
              <a:lnSpc>
                <a:spcPct val="90000"/>
              </a:lnSpc>
              <a:buFontTx/>
              <a:buNone/>
            </a:pPr>
            <a:r>
              <a:rPr lang="en-US" altLang="en-US" sz="2800" dirty="0" smtClean="0">
                <a:latin typeface="Book Antiqua" pitchFamily="18" charset="0"/>
              </a:rPr>
              <a:t>Source:  Karen Schepps, European History teacher at Yorktown H.S.</a:t>
            </a:r>
          </a:p>
          <a:p>
            <a:pPr marL="0" indent="0" eaLnBrk="1" hangingPunct="1">
              <a:lnSpc>
                <a:spcPct val="90000"/>
              </a:lnSpc>
              <a:buFontTx/>
              <a:buNone/>
            </a:pPr>
            <a:r>
              <a:rPr lang="en-US" altLang="en-US" sz="2800" dirty="0" smtClean="0">
                <a:latin typeface="Book Antiqua" pitchFamily="18" charset="0"/>
              </a:rPr>
              <a:t>I don't like pep rallies. I don't like the pumping up of emotion and enthusiasm in people so that they cheer for only one special group. </a:t>
            </a:r>
          </a:p>
          <a:p>
            <a:pPr marL="0" indent="0" eaLnBrk="1" hangingPunct="1">
              <a:lnSpc>
                <a:spcPct val="90000"/>
              </a:lnSpc>
              <a:buFontTx/>
              <a:buNone/>
            </a:pPr>
            <a:r>
              <a:rPr lang="en-US" altLang="en-US" sz="2800" dirty="0" smtClean="0">
                <a:latin typeface="Book Antiqua" pitchFamily="18" charset="0"/>
              </a:rPr>
              <a:t>It reminds me of what happens in dictatorships - people cheer the leader and feel a part of the crowd and so the leader can manipulate people to do what he /she wants. </a:t>
            </a:r>
          </a:p>
          <a:p>
            <a:pPr marL="0" indent="0" eaLnBrk="1" hangingPunct="1">
              <a:lnSpc>
                <a:spcPct val="90000"/>
              </a:lnSpc>
              <a:buFontTx/>
              <a:buNone/>
            </a:pPr>
            <a:r>
              <a:rPr lang="en-US" altLang="en-US" sz="2800" dirty="0" smtClean="0">
                <a:latin typeface="Book Antiqua" pitchFamily="18" charset="0"/>
              </a:rPr>
              <a:t>School nationalism can divide the world into "them" and 'us" like regular nationalism which has been such a destructive force in the world.</a:t>
            </a:r>
            <a:endParaRPr lang="en-US" altLang="en-US" sz="2800" dirty="0" smtClean="0"/>
          </a:p>
        </p:txBody>
      </p:sp>
    </p:spTree>
    <p:extLst>
      <p:ext uri="{BB962C8B-B14F-4D97-AF65-F5344CB8AC3E}">
        <p14:creationId xmlns:p14="http://schemas.microsoft.com/office/powerpoint/2010/main" val="1780791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28600" y="609600"/>
            <a:ext cx="8669338" cy="838200"/>
          </a:xfrm>
        </p:spPr>
        <p:txBody>
          <a:bodyPr/>
          <a:lstStyle/>
          <a:p>
            <a:pPr algn="ctr" eaLnBrk="1" hangingPunct="1"/>
            <a:r>
              <a:rPr lang="en-US" altLang="en-US" b="1" i="0" dirty="0" smtClean="0">
                <a:latin typeface="Book Antiqua" pitchFamily="18" charset="0"/>
              </a:rPr>
              <a:t>Document 2</a:t>
            </a:r>
            <a:endParaRPr lang="en-US" altLang="en-US" b="1" dirty="0" smtClean="0">
              <a:latin typeface="Book Antiqua" pitchFamily="18" charset="0"/>
            </a:endParaRPr>
          </a:p>
        </p:txBody>
      </p:sp>
      <p:sp>
        <p:nvSpPr>
          <p:cNvPr id="25603" name="Rectangle 3"/>
          <p:cNvSpPr>
            <a:spLocks noGrp="1" noChangeArrowheads="1"/>
          </p:cNvSpPr>
          <p:nvPr>
            <p:ph idx="1"/>
          </p:nvPr>
        </p:nvSpPr>
        <p:spPr>
          <a:xfrm>
            <a:off x="304800" y="1524000"/>
            <a:ext cx="8610600" cy="5029200"/>
          </a:xfrm>
        </p:spPr>
        <p:txBody>
          <a:bodyPr/>
          <a:lstStyle/>
          <a:p>
            <a:pPr marL="0" indent="0" eaLnBrk="1" hangingPunct="1">
              <a:lnSpc>
                <a:spcPct val="90000"/>
              </a:lnSpc>
              <a:buFontTx/>
              <a:buNone/>
            </a:pPr>
            <a:r>
              <a:rPr lang="en-US" altLang="en-US" sz="4000" dirty="0" smtClean="0">
                <a:latin typeface="Book Antiqua" pitchFamily="18" charset="0"/>
              </a:rPr>
              <a:t>Source: Betty Weyrich, Valedictorian of Yorktown High School, 2002 </a:t>
            </a:r>
          </a:p>
          <a:p>
            <a:pPr marL="0" indent="0" eaLnBrk="1" hangingPunct="1">
              <a:lnSpc>
                <a:spcPct val="90000"/>
              </a:lnSpc>
              <a:buFontTx/>
              <a:buNone/>
            </a:pPr>
            <a:r>
              <a:rPr lang="en-US" altLang="en-US" sz="4000" dirty="0" smtClean="0">
                <a:latin typeface="Book Antiqua" pitchFamily="18" charset="0"/>
              </a:rPr>
              <a:t>They're (pep rallies) such a waste of time. I could be reading something in the library or listening to my music or going home instead of watching all the jocks parade and the cheerleaders falling over themselves.</a:t>
            </a:r>
            <a:r>
              <a:rPr lang="en-US" altLang="en-US" dirty="0" smtClean="0">
                <a:latin typeface="Book Antiqua" pitchFamily="18" charset="0"/>
              </a:rPr>
              <a:t> </a:t>
            </a:r>
            <a:endParaRPr lang="en-US" altLang="en-US" dirty="0" smtClean="0"/>
          </a:p>
        </p:txBody>
      </p:sp>
    </p:spTree>
    <p:extLst>
      <p:ext uri="{BB962C8B-B14F-4D97-AF65-F5344CB8AC3E}">
        <p14:creationId xmlns:p14="http://schemas.microsoft.com/office/powerpoint/2010/main" val="25264370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457200"/>
            <a:ext cx="2926484" cy="2286000"/>
          </a:xfrm>
        </p:spPr>
        <p:txBody>
          <a:bodyPr>
            <a:normAutofit/>
          </a:bodyPr>
          <a:lstStyle/>
          <a:p>
            <a:r>
              <a:rPr lang="en-US" dirty="0" smtClean="0"/>
              <a:t>Grab Two Handfuls of Candy </a:t>
            </a:r>
            <a:r>
              <a:rPr lang="en-US" sz="1800" dirty="0" smtClean="0"/>
              <a:t>(per team)</a:t>
            </a:r>
            <a:endParaRPr lang="en-US" dirty="0"/>
          </a:p>
        </p:txBody>
      </p:sp>
      <p:sp>
        <p:nvSpPr>
          <p:cNvPr id="3" name="Content Placeholder 2"/>
          <p:cNvSpPr>
            <a:spLocks noGrp="1"/>
          </p:cNvSpPr>
          <p:nvPr>
            <p:ph idx="1"/>
          </p:nvPr>
        </p:nvSpPr>
        <p:spPr>
          <a:xfrm>
            <a:off x="381000" y="2971800"/>
            <a:ext cx="8077200" cy="3687763"/>
          </a:xfrm>
        </p:spPr>
        <p:txBody>
          <a:bodyPr>
            <a:normAutofit/>
          </a:bodyPr>
          <a:lstStyle/>
          <a:p>
            <a:r>
              <a:rPr lang="en-US" dirty="0" smtClean="0"/>
              <a:t>Examine the stash with your team</a:t>
            </a:r>
          </a:p>
          <a:p>
            <a:r>
              <a:rPr lang="en-US" dirty="0" smtClean="0"/>
              <a:t>Sort out 10 different types of candies</a:t>
            </a:r>
          </a:p>
        </p:txBody>
      </p:sp>
      <p:pic>
        <p:nvPicPr>
          <p:cNvPr id="1026" name="Picture 2" descr="http://i.kinja-img.com/gawker-media/image/upload/e6r7lfnlxjz4p71kb0m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210" y="75767"/>
            <a:ext cx="4953233" cy="2840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02322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28600" y="609600"/>
            <a:ext cx="8669338" cy="1143000"/>
          </a:xfrm>
        </p:spPr>
        <p:txBody>
          <a:bodyPr/>
          <a:lstStyle/>
          <a:p>
            <a:pPr algn="ctr" eaLnBrk="1" hangingPunct="1"/>
            <a:r>
              <a:rPr lang="en-US" altLang="en-US" b="1" i="0" dirty="0" smtClean="0">
                <a:latin typeface="Book Antiqua" pitchFamily="18" charset="0"/>
              </a:rPr>
              <a:t>Document 3</a:t>
            </a:r>
            <a:endParaRPr lang="en-US" altLang="en-US" b="1" dirty="0" smtClean="0">
              <a:latin typeface="Book Antiqua" pitchFamily="18" charset="0"/>
            </a:endParaRPr>
          </a:p>
        </p:txBody>
      </p:sp>
      <p:sp>
        <p:nvSpPr>
          <p:cNvPr id="26627" name="Rectangle 3"/>
          <p:cNvSpPr>
            <a:spLocks noGrp="1" noChangeArrowheads="1"/>
          </p:cNvSpPr>
          <p:nvPr>
            <p:ph idx="1"/>
          </p:nvPr>
        </p:nvSpPr>
        <p:spPr>
          <a:xfrm>
            <a:off x="304800" y="1600200"/>
            <a:ext cx="8458200" cy="4648200"/>
          </a:xfrm>
        </p:spPr>
        <p:txBody>
          <a:bodyPr/>
          <a:lstStyle/>
          <a:p>
            <a:pPr marL="0" indent="0" eaLnBrk="1" hangingPunct="1">
              <a:buFontTx/>
              <a:buNone/>
            </a:pPr>
            <a:r>
              <a:rPr lang="en-US" altLang="en-US" dirty="0" smtClean="0">
                <a:latin typeface="Book Antiqua" pitchFamily="18" charset="0"/>
              </a:rPr>
              <a:t>Source:  Jason Palumbo, Yorktown H.S. Cross-country team captain</a:t>
            </a:r>
          </a:p>
          <a:p>
            <a:pPr marL="0" indent="0" eaLnBrk="1" hangingPunct="1">
              <a:buFontTx/>
              <a:buNone/>
            </a:pPr>
            <a:endParaRPr lang="en-US" altLang="en-US" dirty="0" smtClean="0">
              <a:latin typeface="Book Antiqua" pitchFamily="18" charset="0"/>
            </a:endParaRPr>
          </a:p>
          <a:p>
            <a:pPr marL="0" indent="0" eaLnBrk="1" hangingPunct="1">
              <a:buFontTx/>
              <a:buNone/>
            </a:pPr>
            <a:r>
              <a:rPr lang="en-US" altLang="en-US" dirty="0" smtClean="0">
                <a:latin typeface="Book Antiqua" pitchFamily="18" charset="0"/>
              </a:rPr>
              <a:t>Pep rallies are great.  Some teams, like ours, never really get many fans cheering for us.  To have the kids at school recognizing our accomplishments in such a public setting is rewarding.</a:t>
            </a:r>
            <a:endParaRPr lang="en-US" altLang="en-US" dirty="0" smtClean="0"/>
          </a:p>
        </p:txBody>
      </p:sp>
    </p:spTree>
    <p:extLst>
      <p:ext uri="{BB962C8B-B14F-4D97-AF65-F5344CB8AC3E}">
        <p14:creationId xmlns:p14="http://schemas.microsoft.com/office/powerpoint/2010/main" val="2842345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28600" y="381000"/>
            <a:ext cx="8669338" cy="1143000"/>
          </a:xfrm>
        </p:spPr>
        <p:txBody>
          <a:bodyPr/>
          <a:lstStyle/>
          <a:p>
            <a:pPr algn="ctr" eaLnBrk="1" hangingPunct="1"/>
            <a:r>
              <a:rPr lang="en-US" altLang="en-US" b="1" i="0" dirty="0" smtClean="0">
                <a:latin typeface="Book Antiqua" pitchFamily="18" charset="0"/>
              </a:rPr>
              <a:t>Document 4</a:t>
            </a:r>
            <a:endParaRPr lang="en-US" altLang="en-US" b="1" dirty="0" smtClean="0">
              <a:latin typeface="Book Antiqua" pitchFamily="18" charset="0"/>
            </a:endParaRPr>
          </a:p>
        </p:txBody>
      </p:sp>
      <p:sp>
        <p:nvSpPr>
          <p:cNvPr id="27651" name="Rectangle 3"/>
          <p:cNvSpPr>
            <a:spLocks noGrp="1" noChangeArrowheads="1"/>
          </p:cNvSpPr>
          <p:nvPr>
            <p:ph idx="1"/>
          </p:nvPr>
        </p:nvSpPr>
        <p:spPr>
          <a:xfrm>
            <a:off x="228600" y="1295400"/>
            <a:ext cx="8686800" cy="5257800"/>
          </a:xfrm>
        </p:spPr>
        <p:txBody>
          <a:bodyPr/>
          <a:lstStyle/>
          <a:p>
            <a:pPr marL="65088" indent="-65088" eaLnBrk="1" hangingPunct="1">
              <a:lnSpc>
                <a:spcPct val="90000"/>
              </a:lnSpc>
              <a:buFontTx/>
              <a:buNone/>
            </a:pPr>
            <a:r>
              <a:rPr lang="en-US" altLang="en-US" sz="2800" dirty="0" smtClean="0">
                <a:latin typeface="Book Antiqua" pitchFamily="18" charset="0"/>
              </a:rPr>
              <a:t>Source: Donny Ortiz, Principal Yorktown High School </a:t>
            </a:r>
          </a:p>
          <a:p>
            <a:pPr marL="65088" indent="-65088" eaLnBrk="1" hangingPunct="1">
              <a:lnSpc>
                <a:spcPct val="90000"/>
              </a:lnSpc>
              <a:buFontTx/>
              <a:buNone/>
            </a:pPr>
            <a:endParaRPr lang="en-US" altLang="en-US" sz="2800" dirty="0" smtClean="0">
              <a:latin typeface="Book Antiqua" pitchFamily="18" charset="0"/>
            </a:endParaRPr>
          </a:p>
          <a:p>
            <a:pPr marL="65088" indent="-65088" eaLnBrk="1" hangingPunct="1">
              <a:lnSpc>
                <a:spcPct val="90000"/>
              </a:lnSpc>
              <a:buFontTx/>
              <a:buNone/>
            </a:pPr>
            <a:r>
              <a:rPr lang="en-US" altLang="en-US" sz="2800" dirty="0" smtClean="0">
                <a:latin typeface="Book Antiqua" pitchFamily="18" charset="0"/>
              </a:rPr>
              <a:t>First, pep rallies provide an opportunity to bring an entire school together at one venue. This opportunity gives teachers and students the chance to see other students and teachers they might not see otherwise. Second, it presents an ideal time to convey to others the activities in which many students participate. Third, it provides for everyone a form of entertainment (when done correctly) related to diversity in personalities, talents, and perspectives of each other. </a:t>
            </a:r>
          </a:p>
        </p:txBody>
      </p:sp>
    </p:spTree>
    <p:extLst>
      <p:ext uri="{BB962C8B-B14F-4D97-AF65-F5344CB8AC3E}">
        <p14:creationId xmlns:p14="http://schemas.microsoft.com/office/powerpoint/2010/main" val="161304627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85800"/>
            <a:ext cx="8669338" cy="838200"/>
          </a:xfrm>
        </p:spPr>
        <p:txBody>
          <a:bodyPr/>
          <a:lstStyle/>
          <a:p>
            <a:pPr algn="ctr" eaLnBrk="1" hangingPunct="1"/>
            <a:r>
              <a:rPr lang="en-US" altLang="en-US" b="1" i="0" dirty="0" smtClean="0">
                <a:solidFill>
                  <a:schemeClr val="tx1"/>
                </a:solidFill>
                <a:latin typeface="Book Antiqua" pitchFamily="18" charset="0"/>
              </a:rPr>
              <a:t>Document 5</a:t>
            </a:r>
          </a:p>
        </p:txBody>
      </p:sp>
      <p:sp>
        <p:nvSpPr>
          <p:cNvPr id="28675" name="Rectangle 3"/>
          <p:cNvSpPr>
            <a:spLocks noGrp="1" noChangeArrowheads="1"/>
          </p:cNvSpPr>
          <p:nvPr>
            <p:ph idx="1"/>
          </p:nvPr>
        </p:nvSpPr>
        <p:spPr>
          <a:xfrm>
            <a:off x="228600" y="1828800"/>
            <a:ext cx="8686800" cy="4724400"/>
          </a:xfrm>
        </p:spPr>
        <p:txBody>
          <a:bodyPr/>
          <a:lstStyle/>
          <a:p>
            <a:pPr marL="0" indent="0" eaLnBrk="1" hangingPunct="1">
              <a:buFontTx/>
              <a:buNone/>
            </a:pPr>
            <a:r>
              <a:rPr lang="en-US" altLang="en-US" dirty="0" smtClean="0">
                <a:latin typeface="Book Antiqua" pitchFamily="18" charset="0"/>
              </a:rPr>
              <a:t>Source:  Sarah Casey, Trombone player in the Yorktown H.S. pep band. </a:t>
            </a:r>
          </a:p>
          <a:p>
            <a:pPr marL="0" indent="0" eaLnBrk="1" hangingPunct="1">
              <a:buFontTx/>
              <a:buNone/>
            </a:pPr>
            <a:r>
              <a:rPr lang="en-US" altLang="en-US" dirty="0" smtClean="0">
                <a:latin typeface="Book Antiqua" pitchFamily="18" charset="0"/>
              </a:rPr>
              <a:t>Pep rallies are a major drag. Our teachers get annoyed that we have to be excused early to set up. No one wants to hear us play.  Then we have to sit there until the end of the rally for the last song.</a:t>
            </a:r>
          </a:p>
        </p:txBody>
      </p:sp>
    </p:spTree>
    <p:extLst>
      <p:ext uri="{BB962C8B-B14F-4D97-AF65-F5344CB8AC3E}">
        <p14:creationId xmlns:p14="http://schemas.microsoft.com/office/powerpoint/2010/main" val="593057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28600" y="609600"/>
            <a:ext cx="8669338" cy="1066800"/>
          </a:xfrm>
        </p:spPr>
        <p:txBody>
          <a:bodyPr/>
          <a:lstStyle/>
          <a:p>
            <a:pPr algn="ctr" eaLnBrk="1" hangingPunct="1"/>
            <a:r>
              <a:rPr lang="en-US" altLang="en-US" b="1" i="0" dirty="0" smtClean="0">
                <a:latin typeface="Book Antiqua" pitchFamily="18" charset="0"/>
              </a:rPr>
              <a:t>Document 6</a:t>
            </a:r>
            <a:endParaRPr lang="en-US" altLang="en-US" b="1" dirty="0" smtClean="0">
              <a:latin typeface="Book Antiqua" pitchFamily="18" charset="0"/>
            </a:endParaRPr>
          </a:p>
        </p:txBody>
      </p:sp>
      <p:sp>
        <p:nvSpPr>
          <p:cNvPr id="29699" name="Rectangle 3"/>
          <p:cNvSpPr>
            <a:spLocks noGrp="1" noChangeArrowheads="1"/>
          </p:cNvSpPr>
          <p:nvPr>
            <p:ph idx="1"/>
          </p:nvPr>
        </p:nvSpPr>
        <p:spPr>
          <a:xfrm>
            <a:off x="228600" y="1676400"/>
            <a:ext cx="8686800" cy="4724400"/>
          </a:xfrm>
        </p:spPr>
        <p:txBody>
          <a:bodyPr/>
          <a:lstStyle/>
          <a:p>
            <a:pPr marL="0" indent="0" eaLnBrk="1" hangingPunct="1">
              <a:buFontTx/>
              <a:buNone/>
            </a:pPr>
            <a:r>
              <a:rPr lang="en-US" altLang="en-US" sz="2800" dirty="0" smtClean="0">
                <a:latin typeface="Book Antiqua" pitchFamily="18" charset="0"/>
              </a:rPr>
              <a:t>Source: John Gutter, Vice Principal, Yorktown High School</a:t>
            </a:r>
          </a:p>
          <a:p>
            <a:pPr marL="0" indent="0" eaLnBrk="1" hangingPunct="1">
              <a:buFontTx/>
              <a:buNone/>
            </a:pPr>
            <a:r>
              <a:rPr lang="en-US" altLang="en-US" sz="2800" dirty="0" smtClean="0">
                <a:latin typeface="Book Antiqua" pitchFamily="18" charset="0"/>
              </a:rPr>
              <a:t>Sometimes I view the school as a family; therefore, I consider pep rallies as a family activity, like Thanksgiving or Christmas. </a:t>
            </a:r>
          </a:p>
          <a:p>
            <a:pPr marL="0" indent="0" eaLnBrk="1" hangingPunct="1">
              <a:buFontTx/>
              <a:buNone/>
            </a:pPr>
            <a:r>
              <a:rPr lang="en-US" altLang="en-US" sz="2800" dirty="0" smtClean="0">
                <a:latin typeface="Book Antiqua" pitchFamily="18" charset="0"/>
              </a:rPr>
              <a:t>When I help organize the events, I want as many school groups to participate as possible; just like a family wants every member to participate. </a:t>
            </a:r>
          </a:p>
          <a:p>
            <a:pPr marL="0" indent="0" eaLnBrk="1" hangingPunct="1">
              <a:buFontTx/>
              <a:buNone/>
            </a:pPr>
            <a:r>
              <a:rPr lang="en-US" altLang="en-US" sz="2800" dirty="0" smtClean="0">
                <a:latin typeface="Book Antiqua" pitchFamily="18" charset="0"/>
              </a:rPr>
              <a:t>School activities help people feel a part of the group, and that is very important to me. </a:t>
            </a:r>
            <a:endParaRPr lang="en-US" altLang="en-US" sz="2800" dirty="0" smtClean="0"/>
          </a:p>
        </p:txBody>
      </p:sp>
    </p:spTree>
    <p:extLst>
      <p:ext uri="{BB962C8B-B14F-4D97-AF65-F5344CB8AC3E}">
        <p14:creationId xmlns:p14="http://schemas.microsoft.com/office/powerpoint/2010/main" val="68597342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533400"/>
            <a:ext cx="7772400" cy="914400"/>
          </a:xfrm>
        </p:spPr>
        <p:txBody>
          <a:bodyPr/>
          <a:lstStyle/>
          <a:p>
            <a:pPr algn="ctr" eaLnBrk="1" hangingPunct="1"/>
            <a:r>
              <a:rPr lang="en-US" altLang="en-US" b="1" i="0" dirty="0" smtClean="0">
                <a:latin typeface="Book Antiqua" pitchFamily="18" charset="0"/>
              </a:rPr>
              <a:t>Document 7</a:t>
            </a:r>
            <a:endParaRPr lang="en-US" altLang="en-US" b="1" dirty="0" smtClean="0">
              <a:latin typeface="Book Antiqua" pitchFamily="18" charset="0"/>
            </a:endParaRPr>
          </a:p>
        </p:txBody>
      </p:sp>
      <p:sp>
        <p:nvSpPr>
          <p:cNvPr id="30723" name="Rectangle 3"/>
          <p:cNvSpPr>
            <a:spLocks noGrp="1" noChangeArrowheads="1"/>
          </p:cNvSpPr>
          <p:nvPr>
            <p:ph idx="1"/>
          </p:nvPr>
        </p:nvSpPr>
        <p:spPr>
          <a:xfrm>
            <a:off x="304800" y="1447800"/>
            <a:ext cx="8534400" cy="5105400"/>
          </a:xfrm>
        </p:spPr>
        <p:txBody>
          <a:bodyPr/>
          <a:lstStyle/>
          <a:p>
            <a:pPr marL="0" indent="0" eaLnBrk="1" hangingPunct="1">
              <a:buFontTx/>
              <a:buNone/>
            </a:pPr>
            <a:r>
              <a:rPr lang="en-US" altLang="en-US" dirty="0" smtClean="0">
                <a:latin typeface="Book Antiqua" pitchFamily="18" charset="0"/>
              </a:rPr>
              <a:t>Source:   Gary Millvanders, Security Guard at Yorktown High School</a:t>
            </a:r>
          </a:p>
          <a:p>
            <a:pPr marL="0" indent="0" eaLnBrk="1" hangingPunct="1">
              <a:buFontTx/>
              <a:buNone/>
            </a:pPr>
            <a:endParaRPr lang="en-US" altLang="en-US" dirty="0" smtClean="0">
              <a:latin typeface="Book Antiqua" pitchFamily="18" charset="0"/>
            </a:endParaRPr>
          </a:p>
          <a:p>
            <a:pPr marL="0" indent="0" eaLnBrk="1" hangingPunct="1">
              <a:buFontTx/>
              <a:buNone/>
            </a:pPr>
            <a:r>
              <a:rPr lang="en-US" altLang="en-US" dirty="0" smtClean="0">
                <a:latin typeface="Book Antiqua" pitchFamily="18" charset="0"/>
              </a:rPr>
              <a:t>Pep rallies are a pain.  Invariably there will be at least one fight in the stands that needs to be broken up in a crowd of students; and several kids will be wandering the halls unsupervised that we’ll need to round up.  It is a real burden for us security guards.</a:t>
            </a:r>
          </a:p>
        </p:txBody>
      </p:sp>
    </p:spTree>
    <p:extLst>
      <p:ext uri="{BB962C8B-B14F-4D97-AF65-F5344CB8AC3E}">
        <p14:creationId xmlns:p14="http://schemas.microsoft.com/office/powerpoint/2010/main" val="112587769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8600" y="838200"/>
            <a:ext cx="8593138" cy="822325"/>
          </a:xfrm>
        </p:spPr>
        <p:txBody>
          <a:bodyPr/>
          <a:lstStyle/>
          <a:p>
            <a:pPr algn="ctr" eaLnBrk="1" hangingPunct="1"/>
            <a:r>
              <a:rPr lang="en-US" altLang="en-US" b="1" i="0" dirty="0" smtClean="0">
                <a:latin typeface="Book Antiqua" pitchFamily="18" charset="0"/>
              </a:rPr>
              <a:t>Document 8</a:t>
            </a:r>
            <a:endParaRPr lang="en-US" altLang="en-US" b="1" dirty="0" smtClean="0">
              <a:latin typeface="Book Antiqua" pitchFamily="18" charset="0"/>
            </a:endParaRPr>
          </a:p>
        </p:txBody>
      </p:sp>
      <p:sp>
        <p:nvSpPr>
          <p:cNvPr id="31747" name="Rectangle 3"/>
          <p:cNvSpPr>
            <a:spLocks noGrp="1" noChangeArrowheads="1"/>
          </p:cNvSpPr>
          <p:nvPr>
            <p:ph idx="1"/>
          </p:nvPr>
        </p:nvSpPr>
        <p:spPr>
          <a:xfrm>
            <a:off x="381000" y="1752600"/>
            <a:ext cx="8458200" cy="4876800"/>
          </a:xfrm>
        </p:spPr>
        <p:txBody>
          <a:bodyPr/>
          <a:lstStyle/>
          <a:p>
            <a:pPr marL="0" indent="0" eaLnBrk="1" hangingPunct="1">
              <a:lnSpc>
                <a:spcPct val="90000"/>
              </a:lnSpc>
              <a:buFontTx/>
              <a:buNone/>
            </a:pPr>
            <a:r>
              <a:rPr lang="en-US" altLang="en-US" dirty="0" smtClean="0">
                <a:latin typeface="Book Antiqua" pitchFamily="18" charset="0"/>
              </a:rPr>
              <a:t>Source:  Ben Kolpin, Football &amp; Swimming Coach at Yorktown H.S.</a:t>
            </a:r>
          </a:p>
          <a:p>
            <a:pPr marL="0" indent="0" eaLnBrk="1" hangingPunct="1">
              <a:lnSpc>
                <a:spcPct val="90000"/>
              </a:lnSpc>
              <a:buFontTx/>
              <a:buNone/>
            </a:pPr>
            <a:endParaRPr lang="en-US" altLang="en-US" dirty="0" smtClean="0">
              <a:latin typeface="Book Antiqua" pitchFamily="18" charset="0"/>
            </a:endParaRPr>
          </a:p>
          <a:p>
            <a:pPr marL="0" indent="0" eaLnBrk="1" hangingPunct="1">
              <a:lnSpc>
                <a:spcPct val="90000"/>
              </a:lnSpc>
              <a:buFontTx/>
              <a:buNone/>
            </a:pPr>
            <a:r>
              <a:rPr lang="en-US" altLang="en-US" dirty="0" smtClean="0">
                <a:latin typeface="Book Antiqua" pitchFamily="18" charset="0"/>
              </a:rPr>
              <a:t>It’s only right that the team members get some recognition from the entire school community for all their hard work.  The majority of the school does not come out to our games.  We should get some applause at school.</a:t>
            </a:r>
          </a:p>
          <a:p>
            <a:pPr marL="0" indent="0" eaLnBrk="1" hangingPunct="1">
              <a:lnSpc>
                <a:spcPct val="90000"/>
              </a:lnSpc>
            </a:pPr>
            <a:endParaRPr lang="en-US" altLang="en-US" dirty="0" smtClean="0"/>
          </a:p>
        </p:txBody>
      </p:sp>
    </p:spTree>
    <p:extLst>
      <p:ext uri="{BB962C8B-B14F-4D97-AF65-F5344CB8AC3E}">
        <p14:creationId xmlns:p14="http://schemas.microsoft.com/office/powerpoint/2010/main" val="117514757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8600" y="838200"/>
            <a:ext cx="8593138" cy="822325"/>
          </a:xfrm>
        </p:spPr>
        <p:txBody>
          <a:bodyPr/>
          <a:lstStyle/>
          <a:p>
            <a:pPr algn="ctr" eaLnBrk="1" hangingPunct="1"/>
            <a:r>
              <a:rPr lang="en-US" altLang="en-US" b="1" i="0" dirty="0" smtClean="0">
                <a:latin typeface="Book Antiqua" pitchFamily="18" charset="0"/>
              </a:rPr>
              <a:t>Document 9</a:t>
            </a:r>
            <a:endParaRPr lang="en-US" altLang="en-US" b="1" dirty="0" smtClean="0">
              <a:latin typeface="Book Antiqua" pitchFamily="18" charset="0"/>
            </a:endParaRPr>
          </a:p>
        </p:txBody>
      </p:sp>
      <p:sp>
        <p:nvSpPr>
          <p:cNvPr id="32771" name="Rectangle 3"/>
          <p:cNvSpPr>
            <a:spLocks noGrp="1" noChangeArrowheads="1"/>
          </p:cNvSpPr>
          <p:nvPr>
            <p:ph idx="1"/>
          </p:nvPr>
        </p:nvSpPr>
        <p:spPr>
          <a:xfrm>
            <a:off x="381000" y="1752600"/>
            <a:ext cx="8458200" cy="4876800"/>
          </a:xfrm>
        </p:spPr>
        <p:txBody>
          <a:bodyPr/>
          <a:lstStyle/>
          <a:p>
            <a:pPr marL="0" indent="0" eaLnBrk="1" hangingPunct="1">
              <a:lnSpc>
                <a:spcPct val="90000"/>
              </a:lnSpc>
              <a:buFontTx/>
              <a:buNone/>
            </a:pPr>
            <a:r>
              <a:rPr lang="en-US" altLang="en-US" dirty="0" smtClean="0">
                <a:solidFill>
                  <a:srgbClr val="000000"/>
                </a:solidFill>
                <a:latin typeface="Book Antiqua" pitchFamily="18" charset="0"/>
              </a:rPr>
              <a:t>Source:  Colleen Boland, Yorktown High School varsity cheerleader.</a:t>
            </a:r>
          </a:p>
          <a:p>
            <a:pPr marL="0" indent="0" eaLnBrk="1" hangingPunct="1">
              <a:lnSpc>
                <a:spcPct val="90000"/>
              </a:lnSpc>
            </a:pPr>
            <a:endParaRPr lang="en-US" altLang="en-US" dirty="0" smtClean="0">
              <a:solidFill>
                <a:srgbClr val="000000"/>
              </a:solidFill>
              <a:latin typeface="Book Antiqua" pitchFamily="18" charset="0"/>
            </a:endParaRPr>
          </a:p>
          <a:p>
            <a:pPr marL="0" indent="0" eaLnBrk="1" hangingPunct="1">
              <a:lnSpc>
                <a:spcPct val="90000"/>
              </a:lnSpc>
              <a:buFontTx/>
              <a:buNone/>
            </a:pPr>
            <a:r>
              <a:rPr lang="en-US" altLang="en-US" dirty="0" smtClean="0">
                <a:solidFill>
                  <a:srgbClr val="000000"/>
                </a:solidFill>
                <a:latin typeface="Book Antiqua" pitchFamily="18" charset="0"/>
              </a:rPr>
              <a:t>I love pep rallies!  We get to lead the school in demonstrations of our school spirit and enthusiasm.  I don’t mind losing my voice to get the crowds fired up.  Those who do not like pep rallies are a few anti-social misfits whose opinions really don’t matter.  Go Patriots!</a:t>
            </a:r>
            <a:endParaRPr lang="en-US" altLang="en-US" dirty="0" smtClean="0"/>
          </a:p>
        </p:txBody>
      </p:sp>
    </p:spTree>
    <p:extLst>
      <p:ext uri="{BB962C8B-B14F-4D97-AF65-F5344CB8AC3E}">
        <p14:creationId xmlns:p14="http://schemas.microsoft.com/office/powerpoint/2010/main" val="317710620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pPr marL="0" indent="0">
              <a:buNone/>
            </a:pPr>
            <a:r>
              <a:rPr lang="en-US" dirty="0" smtClean="0"/>
              <a:t>Bethany Rickard</a:t>
            </a:r>
          </a:p>
          <a:p>
            <a:pPr marL="0" indent="0">
              <a:buNone/>
            </a:pPr>
            <a:r>
              <a:rPr lang="en-US" dirty="0" smtClean="0"/>
              <a:t>Bill Strickland</a:t>
            </a:r>
          </a:p>
          <a:p>
            <a:pPr marL="0" indent="0">
              <a:buNone/>
            </a:pPr>
            <a:r>
              <a:rPr lang="en-US" dirty="0" smtClean="0"/>
              <a:t>Monica Bond-Lamberty</a:t>
            </a:r>
          </a:p>
          <a:p>
            <a:pPr marL="0" indent="0">
              <a:buNone/>
            </a:pPr>
            <a:r>
              <a:rPr lang="en-US" dirty="0" smtClean="0"/>
              <a:t>Helen Delahunty</a:t>
            </a:r>
          </a:p>
          <a:p>
            <a:pPr marL="0" indent="0">
              <a:buNone/>
            </a:pPr>
            <a:r>
              <a:rPr lang="en-US" dirty="0" smtClean="0"/>
              <a:t>Google Images</a:t>
            </a:r>
          </a:p>
          <a:p>
            <a:pPr marL="0" indent="0">
              <a:buNone/>
            </a:pP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1921940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274638"/>
            <a:ext cx="4191000" cy="1143000"/>
          </a:xfrm>
        </p:spPr>
        <p:txBody>
          <a:bodyPr/>
          <a:lstStyle/>
          <a:p>
            <a:r>
              <a:rPr lang="en-US" dirty="0" smtClean="0"/>
              <a:t>Collaborate</a:t>
            </a:r>
            <a:endParaRPr lang="en-US" dirty="0"/>
          </a:p>
        </p:txBody>
      </p:sp>
      <p:sp>
        <p:nvSpPr>
          <p:cNvPr id="3" name="Content Placeholder 2"/>
          <p:cNvSpPr>
            <a:spLocks noGrp="1"/>
          </p:cNvSpPr>
          <p:nvPr>
            <p:ph idx="1"/>
          </p:nvPr>
        </p:nvSpPr>
        <p:spPr>
          <a:xfrm>
            <a:off x="457200" y="3429000"/>
            <a:ext cx="8229600" cy="2697163"/>
          </a:xfrm>
        </p:spPr>
        <p:txBody>
          <a:bodyPr>
            <a:normAutofit lnSpcReduction="10000"/>
          </a:bodyPr>
          <a:lstStyle/>
          <a:p>
            <a:r>
              <a:rPr lang="en-US" dirty="0" smtClean="0"/>
              <a:t>Discuss how you could sort the bulk of the stash into </a:t>
            </a:r>
            <a:r>
              <a:rPr lang="en-US" b="1" dirty="0" smtClean="0"/>
              <a:t>two groups </a:t>
            </a:r>
            <a:r>
              <a:rPr lang="en-US" dirty="0" smtClean="0"/>
              <a:t>using this criteria</a:t>
            </a:r>
          </a:p>
          <a:p>
            <a:pPr lvl="1"/>
            <a:r>
              <a:rPr lang="en-US" dirty="0" smtClean="0"/>
              <a:t>organize  with a minimum of 3 candies in a group (more can be used ) </a:t>
            </a:r>
          </a:p>
          <a:p>
            <a:pPr lvl="1"/>
            <a:r>
              <a:rPr lang="en-US" dirty="0" smtClean="0"/>
              <a:t>the candies in each group must share a common characteristic</a:t>
            </a:r>
          </a:p>
          <a:p>
            <a:endParaRPr lang="en-US" dirty="0"/>
          </a:p>
        </p:txBody>
      </p:sp>
      <p:pic>
        <p:nvPicPr>
          <p:cNvPr id="245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4912" y="304800"/>
            <a:ext cx="2619375"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33910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304800" y="3124200"/>
            <a:ext cx="8763000" cy="3352800"/>
          </a:xfrm>
        </p:spPr>
        <p:txBody>
          <a:bodyPr>
            <a:normAutofit fontScale="92500" lnSpcReduction="20000"/>
          </a:bodyPr>
          <a:lstStyle/>
          <a:p>
            <a:pPr marL="0" indent="0">
              <a:buNone/>
            </a:pPr>
            <a:r>
              <a:rPr lang="en-US" dirty="0" smtClean="0"/>
              <a:t>On paper, folded in half lengthwise,  label:</a:t>
            </a:r>
          </a:p>
          <a:p>
            <a:pPr marL="0" indent="0">
              <a:buNone/>
            </a:pPr>
            <a:r>
              <a:rPr lang="en-US" b="1" dirty="0" smtClean="0"/>
              <a:t>Group 1				Group 2</a:t>
            </a:r>
          </a:p>
          <a:p>
            <a:pPr marL="0" indent="0">
              <a:buNone/>
            </a:pPr>
            <a:endParaRPr lang="en-US" dirty="0" smtClean="0"/>
          </a:p>
          <a:p>
            <a:pPr marL="0" indent="0">
              <a:buNone/>
            </a:pPr>
            <a:endParaRPr lang="en-US" dirty="0"/>
          </a:p>
          <a:p>
            <a:pPr marL="0" indent="0">
              <a:buNone/>
            </a:pPr>
            <a:r>
              <a:rPr lang="en-US" dirty="0" smtClean="0"/>
              <a:t>Under each heading, explain the reason for the grouping.  </a:t>
            </a:r>
          </a:p>
          <a:p>
            <a:pPr marL="0" indent="0">
              <a:buNone/>
            </a:pPr>
            <a:r>
              <a:rPr lang="en-US" dirty="0" smtClean="0"/>
              <a:t>Turn the paper face down</a:t>
            </a:r>
            <a:endParaRPr lang="en-US" dirty="0"/>
          </a:p>
        </p:txBody>
      </p:sp>
      <p:sp>
        <p:nvSpPr>
          <p:cNvPr id="4" name="TextBox 3"/>
          <p:cNvSpPr txBox="1"/>
          <p:nvPr/>
        </p:nvSpPr>
        <p:spPr>
          <a:xfrm>
            <a:off x="457200" y="238366"/>
            <a:ext cx="7848600" cy="769441"/>
          </a:xfrm>
          <a:prstGeom prst="rect">
            <a:avLst/>
          </a:prstGeom>
          <a:noFill/>
        </p:spPr>
        <p:txBody>
          <a:bodyPr wrap="square" rtlCol="0">
            <a:spAutoFit/>
          </a:bodyPr>
          <a:lstStyle/>
          <a:p>
            <a:r>
              <a:rPr lang="en-US" sz="4400" dirty="0" smtClean="0"/>
              <a:t>Sort your candies into two groups </a:t>
            </a:r>
            <a:endParaRPr lang="en-US" sz="4400"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0978" y="1071562"/>
            <a:ext cx="3501043" cy="1900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71989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228600"/>
            <a:ext cx="5562600" cy="1189038"/>
          </a:xfrm>
        </p:spPr>
        <p:txBody>
          <a:bodyPr/>
          <a:lstStyle/>
          <a:p>
            <a:r>
              <a:rPr lang="en-US" dirty="0" smtClean="0"/>
              <a:t>Rotate as a team</a:t>
            </a:r>
            <a:endParaRPr lang="en-US" dirty="0"/>
          </a:p>
        </p:txBody>
      </p:sp>
      <p:sp>
        <p:nvSpPr>
          <p:cNvPr id="3" name="Content Placeholder 2"/>
          <p:cNvSpPr>
            <a:spLocks noGrp="1"/>
          </p:cNvSpPr>
          <p:nvPr>
            <p:ph idx="1"/>
          </p:nvPr>
        </p:nvSpPr>
        <p:spPr>
          <a:xfrm>
            <a:off x="457200" y="2133600"/>
            <a:ext cx="8229600" cy="3992563"/>
          </a:xfrm>
        </p:spPr>
        <p:txBody>
          <a:bodyPr>
            <a:normAutofit fontScale="92500"/>
          </a:bodyPr>
          <a:lstStyle/>
          <a:p>
            <a:pPr marL="0" indent="0">
              <a:buNone/>
            </a:pPr>
            <a:r>
              <a:rPr lang="en-US" b="1" dirty="0" smtClean="0"/>
              <a:t>Observe</a:t>
            </a:r>
            <a:r>
              <a:rPr lang="en-US" dirty="0" smtClean="0"/>
              <a:t> the next set of groupings</a:t>
            </a:r>
          </a:p>
          <a:p>
            <a:pPr marL="0" indent="0">
              <a:buNone/>
            </a:pPr>
            <a:r>
              <a:rPr lang="en-US" b="1" dirty="0" smtClean="0"/>
              <a:t>Analyze </a:t>
            </a:r>
            <a:r>
              <a:rPr lang="en-US" dirty="0" smtClean="0"/>
              <a:t>the grouping and discuss with your team</a:t>
            </a:r>
          </a:p>
          <a:p>
            <a:pPr marL="0" indent="0">
              <a:buNone/>
            </a:pPr>
            <a:r>
              <a:rPr lang="en-US" dirty="0" smtClean="0"/>
              <a:t>Turn the paper over to see if your rationale agrees with those who created the group</a:t>
            </a:r>
          </a:p>
          <a:p>
            <a:pPr marL="0" indent="0">
              <a:buNone/>
            </a:pPr>
            <a:endParaRPr lang="en-US" dirty="0"/>
          </a:p>
          <a:p>
            <a:pPr marL="0" indent="0">
              <a:buNone/>
            </a:pPr>
            <a:r>
              <a:rPr lang="en-US" dirty="0" smtClean="0"/>
              <a:t>Leave comments under the original rationale for the groupings</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76200"/>
            <a:ext cx="1984459"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55157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381000"/>
            <a:ext cx="4648200" cy="1447800"/>
          </a:xfrm>
        </p:spPr>
        <p:txBody>
          <a:bodyPr>
            <a:normAutofit/>
          </a:bodyPr>
          <a:lstStyle/>
          <a:p>
            <a:r>
              <a:rPr lang="en-US" dirty="0" smtClean="0"/>
              <a:t> Again:  Rotate as a team</a:t>
            </a:r>
            <a:endParaRPr lang="en-US" dirty="0"/>
          </a:p>
        </p:txBody>
      </p:sp>
      <p:sp>
        <p:nvSpPr>
          <p:cNvPr id="3" name="Content Placeholder 2"/>
          <p:cNvSpPr>
            <a:spLocks noGrp="1"/>
          </p:cNvSpPr>
          <p:nvPr>
            <p:ph idx="1"/>
          </p:nvPr>
        </p:nvSpPr>
        <p:spPr>
          <a:xfrm>
            <a:off x="381000" y="2590800"/>
            <a:ext cx="8229600" cy="4068763"/>
          </a:xfrm>
        </p:spPr>
        <p:txBody>
          <a:bodyPr>
            <a:normAutofit lnSpcReduction="10000"/>
          </a:bodyPr>
          <a:lstStyle/>
          <a:p>
            <a:pPr marL="0" indent="0">
              <a:buNone/>
            </a:pPr>
            <a:r>
              <a:rPr lang="en-US" b="1" dirty="0" smtClean="0"/>
              <a:t>Observe</a:t>
            </a:r>
            <a:r>
              <a:rPr lang="en-US" dirty="0" smtClean="0"/>
              <a:t> the next set of groups</a:t>
            </a:r>
          </a:p>
          <a:p>
            <a:pPr marL="0" indent="0">
              <a:buNone/>
            </a:pPr>
            <a:r>
              <a:rPr lang="en-US" b="1" dirty="0" smtClean="0"/>
              <a:t>Analyze</a:t>
            </a:r>
            <a:r>
              <a:rPr lang="en-US" dirty="0" smtClean="0"/>
              <a:t> the grouping and discuss with your team</a:t>
            </a:r>
          </a:p>
          <a:p>
            <a:pPr marL="0" indent="0">
              <a:buNone/>
            </a:pPr>
            <a:r>
              <a:rPr lang="en-US" dirty="0" smtClean="0"/>
              <a:t>Turn the paper over to see if your rationale agrees with those who created the group</a:t>
            </a:r>
          </a:p>
          <a:p>
            <a:pPr marL="0" indent="0">
              <a:buNone/>
            </a:pPr>
            <a:endParaRPr lang="en-US" dirty="0"/>
          </a:p>
          <a:p>
            <a:pPr marL="0" indent="0">
              <a:buNone/>
            </a:pPr>
            <a:r>
              <a:rPr lang="en-US" dirty="0" smtClean="0"/>
              <a:t>Leave comments under the original rationale for the groupings</a:t>
            </a: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
            <a:ext cx="2324100"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76825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381000"/>
            <a:ext cx="4191000" cy="1524000"/>
          </a:xfrm>
        </p:spPr>
        <p:txBody>
          <a:bodyPr>
            <a:normAutofit fontScale="90000"/>
          </a:bodyPr>
          <a:lstStyle/>
          <a:p>
            <a:r>
              <a:rPr lang="en-US" dirty="0" smtClean="0"/>
              <a:t>Return to Original Groupings</a:t>
            </a:r>
            <a:endParaRPr lang="en-US" dirty="0"/>
          </a:p>
        </p:txBody>
      </p:sp>
      <p:sp>
        <p:nvSpPr>
          <p:cNvPr id="3" name="Content Placeholder 2"/>
          <p:cNvSpPr>
            <a:spLocks noGrp="1"/>
          </p:cNvSpPr>
          <p:nvPr>
            <p:ph idx="1"/>
          </p:nvPr>
        </p:nvSpPr>
        <p:spPr>
          <a:xfrm>
            <a:off x="609600" y="2590800"/>
            <a:ext cx="8229600" cy="3840163"/>
          </a:xfrm>
        </p:spPr>
        <p:txBody>
          <a:bodyPr>
            <a:normAutofit fontScale="92500" lnSpcReduction="20000"/>
          </a:bodyPr>
          <a:lstStyle/>
          <a:p>
            <a:pPr marL="0" indent="0">
              <a:buNone/>
            </a:pPr>
            <a:r>
              <a:rPr lang="en-US" dirty="0" smtClean="0"/>
              <a:t>Repeat the process BUT with </a:t>
            </a:r>
            <a:r>
              <a:rPr lang="en-US" b="1" dirty="0" smtClean="0"/>
              <a:t>three groups</a:t>
            </a:r>
          </a:p>
          <a:p>
            <a:pPr marL="0" indent="0">
              <a:buNone/>
            </a:pPr>
            <a:r>
              <a:rPr lang="en-US" dirty="0" smtClean="0"/>
              <a:t>Repeat the written process</a:t>
            </a:r>
          </a:p>
          <a:p>
            <a:pPr marL="0" indent="0">
              <a:buNone/>
            </a:pPr>
            <a:endParaRPr lang="en-US" dirty="0"/>
          </a:p>
          <a:p>
            <a:pPr marL="0" indent="0">
              <a:buNone/>
            </a:pPr>
            <a:r>
              <a:rPr lang="en-US" b="1" dirty="0" smtClean="0"/>
              <a:t>Group 1		Group 2		Group 3</a:t>
            </a:r>
          </a:p>
          <a:p>
            <a:pPr marL="0" indent="0">
              <a:buNone/>
            </a:pPr>
            <a:endParaRPr lang="en-US" dirty="0"/>
          </a:p>
          <a:p>
            <a:pPr marL="0" indent="0">
              <a:buNone/>
            </a:pPr>
            <a:r>
              <a:rPr lang="en-US" dirty="0" smtClean="0"/>
              <a:t>Under each heading, explain the reason for the grouping.  </a:t>
            </a:r>
          </a:p>
          <a:p>
            <a:pPr marL="0" indent="0">
              <a:buNone/>
            </a:pPr>
            <a:r>
              <a:rPr lang="en-US" dirty="0" smtClean="0"/>
              <a:t>Turn the paper face down.</a:t>
            </a:r>
          </a:p>
          <a:p>
            <a:pPr marL="0" indent="0">
              <a:buNone/>
            </a:pPr>
            <a:endParaRPr lang="en-US" dirty="0"/>
          </a:p>
        </p:txBody>
      </p:sp>
      <p:pic>
        <p:nvPicPr>
          <p:cNvPr id="2048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52400"/>
            <a:ext cx="2124075" cy="2138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500376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304800"/>
            <a:ext cx="3962400" cy="1447800"/>
          </a:xfrm>
        </p:spPr>
        <p:txBody>
          <a:bodyPr>
            <a:normAutofit/>
          </a:bodyPr>
          <a:lstStyle/>
          <a:p>
            <a:r>
              <a:rPr lang="en-US" dirty="0" smtClean="0"/>
              <a:t>Rotate with Team to  3 Sets</a:t>
            </a:r>
            <a:endParaRPr lang="en-US" dirty="0"/>
          </a:p>
        </p:txBody>
      </p:sp>
      <p:sp>
        <p:nvSpPr>
          <p:cNvPr id="3" name="Content Placeholder 2"/>
          <p:cNvSpPr>
            <a:spLocks noGrp="1"/>
          </p:cNvSpPr>
          <p:nvPr>
            <p:ph idx="1"/>
          </p:nvPr>
        </p:nvSpPr>
        <p:spPr>
          <a:xfrm>
            <a:off x="381000" y="2438400"/>
            <a:ext cx="8229600" cy="4068763"/>
          </a:xfrm>
        </p:spPr>
        <p:txBody>
          <a:bodyPr>
            <a:normAutofit lnSpcReduction="10000"/>
          </a:bodyPr>
          <a:lstStyle/>
          <a:p>
            <a:pPr marL="0" indent="0">
              <a:buNone/>
            </a:pPr>
            <a:r>
              <a:rPr lang="en-US" b="1" dirty="0" smtClean="0"/>
              <a:t>Observe</a:t>
            </a:r>
            <a:r>
              <a:rPr lang="en-US" dirty="0" smtClean="0"/>
              <a:t> the next group of 3 sets</a:t>
            </a:r>
          </a:p>
          <a:p>
            <a:pPr marL="0" indent="0">
              <a:buNone/>
            </a:pPr>
            <a:r>
              <a:rPr lang="en-US" b="1" dirty="0" smtClean="0"/>
              <a:t>Analyze</a:t>
            </a:r>
            <a:r>
              <a:rPr lang="en-US" dirty="0" smtClean="0"/>
              <a:t> the grouping  and discuss with your team</a:t>
            </a:r>
          </a:p>
          <a:p>
            <a:pPr marL="0" indent="0">
              <a:buNone/>
            </a:pPr>
            <a:r>
              <a:rPr lang="en-US" dirty="0" smtClean="0"/>
              <a:t>Turn the paper over to see if your rationale agrees with those who created the grouping</a:t>
            </a:r>
          </a:p>
          <a:p>
            <a:pPr marL="0" indent="0">
              <a:buNone/>
            </a:pPr>
            <a:endParaRPr lang="en-US" dirty="0"/>
          </a:p>
          <a:p>
            <a:pPr marL="0" indent="0">
              <a:buNone/>
            </a:pPr>
            <a:r>
              <a:rPr lang="en-US" dirty="0" smtClean="0"/>
              <a:t>Leave comments under the original rationale for the groupings</a:t>
            </a:r>
            <a:endParaRPr lang="en-US" dirty="0"/>
          </a:p>
        </p:txBody>
      </p:sp>
      <p:pic>
        <p:nvPicPr>
          <p:cNvPr id="2150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967" y="228600"/>
            <a:ext cx="2834712"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95795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381000"/>
            <a:ext cx="3657600" cy="2057400"/>
          </a:xfrm>
        </p:spPr>
        <p:txBody>
          <a:bodyPr>
            <a:normAutofit fontScale="90000"/>
          </a:bodyPr>
          <a:lstStyle/>
          <a:p>
            <a:r>
              <a:rPr lang="en-US" dirty="0" smtClean="0"/>
              <a:t>Again:  Rotate with team to Sets of 3</a:t>
            </a:r>
            <a:endParaRPr lang="en-US" dirty="0"/>
          </a:p>
        </p:txBody>
      </p:sp>
      <p:sp>
        <p:nvSpPr>
          <p:cNvPr id="3" name="Content Placeholder 2"/>
          <p:cNvSpPr>
            <a:spLocks noGrp="1"/>
          </p:cNvSpPr>
          <p:nvPr>
            <p:ph idx="1"/>
          </p:nvPr>
        </p:nvSpPr>
        <p:spPr>
          <a:xfrm>
            <a:off x="609600" y="2362200"/>
            <a:ext cx="8229600" cy="4373563"/>
          </a:xfrm>
        </p:spPr>
        <p:txBody>
          <a:bodyPr>
            <a:normAutofit lnSpcReduction="10000"/>
          </a:bodyPr>
          <a:lstStyle/>
          <a:p>
            <a:pPr marL="0" indent="0">
              <a:buNone/>
            </a:pPr>
            <a:r>
              <a:rPr lang="en-US" dirty="0" smtClean="0"/>
              <a:t>Observe the next set of three groupings</a:t>
            </a:r>
          </a:p>
          <a:p>
            <a:pPr marL="0" indent="0">
              <a:buNone/>
            </a:pPr>
            <a:r>
              <a:rPr lang="en-US" dirty="0" smtClean="0"/>
              <a:t>Analyze the grouping and discuss with your team</a:t>
            </a:r>
          </a:p>
          <a:p>
            <a:pPr marL="0" indent="0">
              <a:buNone/>
            </a:pPr>
            <a:r>
              <a:rPr lang="en-US" dirty="0" smtClean="0"/>
              <a:t>Turn the paper over to see if your rationale agrees with those who created the group</a:t>
            </a:r>
          </a:p>
          <a:p>
            <a:pPr marL="0" indent="0">
              <a:buNone/>
            </a:pPr>
            <a:endParaRPr lang="en-US" dirty="0"/>
          </a:p>
          <a:p>
            <a:pPr marL="0" indent="0">
              <a:buNone/>
            </a:pPr>
            <a:r>
              <a:rPr lang="en-US" dirty="0" smtClean="0"/>
              <a:t>Leave comments under the original rationale for the groupings</a:t>
            </a:r>
            <a:endParaRPr lang="en-US" dirty="0"/>
          </a:p>
        </p:txBody>
      </p:sp>
      <p:pic>
        <p:nvPicPr>
          <p:cNvPr id="2253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51955"/>
            <a:ext cx="1877786"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41781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Words>1184</Words>
  <Application>Microsoft Macintosh PowerPoint</Application>
  <PresentationFormat>On-screen Show (4:3)</PresentationFormat>
  <Paragraphs>139</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DBQ Introduction WHAP and APUSH</vt:lpstr>
      <vt:lpstr>Grab Two Handfuls of Candy (per team)</vt:lpstr>
      <vt:lpstr>Collaborate</vt:lpstr>
      <vt:lpstr>   </vt:lpstr>
      <vt:lpstr>Rotate as a team</vt:lpstr>
      <vt:lpstr> Again:  Rotate as a team</vt:lpstr>
      <vt:lpstr>Return to Original Groupings</vt:lpstr>
      <vt:lpstr>Rotate with Team to  3 Sets</vt:lpstr>
      <vt:lpstr>Again:  Rotate with team to Sets of 3</vt:lpstr>
      <vt:lpstr>Return to Your 3 Sets</vt:lpstr>
      <vt:lpstr>What candy was missing?</vt:lpstr>
      <vt:lpstr>Grouping with Documents</vt:lpstr>
      <vt:lpstr>Steps for the students:</vt:lpstr>
      <vt:lpstr>S - Who is the Speaker/Source?</vt:lpstr>
      <vt:lpstr>O - A - P - S</vt:lpstr>
      <vt:lpstr>TONE – What is the tone of the document?</vt:lpstr>
      <vt:lpstr>PEP RALLIES DBQ (w/ thanks to Helen Delahunty)</vt:lpstr>
      <vt:lpstr>Document 1</vt:lpstr>
      <vt:lpstr>Document 2</vt:lpstr>
      <vt:lpstr>Document 3</vt:lpstr>
      <vt:lpstr>Document 4</vt:lpstr>
      <vt:lpstr>Document 5</vt:lpstr>
      <vt:lpstr>Document 6</vt:lpstr>
      <vt:lpstr>Document 7</vt:lpstr>
      <vt:lpstr>Document 8</vt:lpstr>
      <vt:lpstr>Document 9</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DBQ Introduction WHAP</dc:title>
  <dc:creator>Angela Heitz</dc:creator>
  <cp:lastModifiedBy>Steven Filie</cp:lastModifiedBy>
  <cp:revision>10</cp:revision>
  <dcterms:created xsi:type="dcterms:W3CDTF">2015-10-20T20:02:19Z</dcterms:created>
  <dcterms:modified xsi:type="dcterms:W3CDTF">2015-10-23T17:55:25Z</dcterms:modified>
</cp:coreProperties>
</file>